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71" r:id="rId3"/>
    <p:sldId id="261" r:id="rId4"/>
    <p:sldId id="262" r:id="rId5"/>
    <p:sldId id="263" r:id="rId6"/>
    <p:sldId id="273" r:id="rId7"/>
    <p:sldId id="264" r:id="rId8"/>
    <p:sldId id="275" r:id="rId9"/>
    <p:sldId id="266" r:id="rId10"/>
    <p:sldId id="267" r:id="rId11"/>
    <p:sldId id="268" r:id="rId12"/>
    <p:sldId id="269" r:id="rId13"/>
    <p:sldId id="270" r:id="rId14"/>
    <p:sldId id="297" r:id="rId15"/>
    <p:sldId id="298" r:id="rId16"/>
    <p:sldId id="295" r:id="rId17"/>
    <p:sldId id="296" r:id="rId18"/>
    <p:sldId id="299" r:id="rId19"/>
    <p:sldId id="300" r:id="rId20"/>
    <p:sldId id="301" r:id="rId21"/>
    <p:sldId id="293" r:id="rId22"/>
    <p:sldId id="277" r:id="rId23"/>
    <p:sldId id="278" r:id="rId24"/>
    <p:sldId id="291" r:id="rId25"/>
    <p:sldId id="281" r:id="rId26"/>
    <p:sldId id="280" r:id="rId27"/>
    <p:sldId id="302" r:id="rId28"/>
    <p:sldId id="283" r:id="rId29"/>
    <p:sldId id="282" r:id="rId30"/>
    <p:sldId id="292" r:id="rId31"/>
    <p:sldId id="310" r:id="rId32"/>
    <p:sldId id="311" r:id="rId33"/>
    <p:sldId id="312" r:id="rId34"/>
    <p:sldId id="303" r:id="rId35"/>
    <p:sldId id="304" r:id="rId36"/>
    <p:sldId id="305" r:id="rId37"/>
    <p:sldId id="306" r:id="rId38"/>
    <p:sldId id="307" r:id="rId39"/>
    <p:sldId id="308" r:id="rId40"/>
    <p:sldId id="309" r:id="rId41"/>
    <p:sldId id="287" r:id="rId42"/>
    <p:sldId id="288" r:id="rId43"/>
    <p:sldId id="313" r:id="rId44"/>
    <p:sldId id="314" r:id="rId45"/>
    <p:sldId id="26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2978"/>
    <a:srgbClr val="812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126"/>
    <p:restoredTop sz="65365"/>
  </p:normalViewPr>
  <p:slideViewPr>
    <p:cSldViewPr>
      <p:cViewPr>
        <p:scale>
          <a:sx n="69" d="100"/>
          <a:sy n="69" d="100"/>
        </p:scale>
        <p:origin x="1864"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34320-F5D5-0E45-A3F7-AC28E436EDD8}" type="datetimeFigureOut">
              <a:rPr lang="en-US" smtClean="0"/>
              <a:t>4/23/18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84A51-3BF1-484E-AB21-0D6945CD5CB5}" type="slidenum">
              <a:rPr lang="en-US" smtClean="0"/>
              <a:t>‹#›</a:t>
            </a:fld>
            <a:endParaRPr lang="en-US"/>
          </a:p>
        </p:txBody>
      </p:sp>
    </p:spTree>
    <p:extLst>
      <p:ext uri="{BB962C8B-B14F-4D97-AF65-F5344CB8AC3E}">
        <p14:creationId xmlns:p14="http://schemas.microsoft.com/office/powerpoint/2010/main" val="304855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us looking into today’s topic of discussion. We would discuss on YAML language and its usage in various technology area such as </a:t>
            </a:r>
            <a:r>
              <a:rPr lang="en-US" sz="1200" kern="1200" dirty="0" err="1" smtClean="0">
                <a:solidFill>
                  <a:schemeClr val="tx1"/>
                </a:solidFill>
                <a:effectLst/>
                <a:latin typeface="+mn-lt"/>
                <a:ea typeface="+mn-ea"/>
                <a:cs typeface="+mn-cs"/>
              </a:rPr>
              <a:t>Ansible</a:t>
            </a:r>
            <a:r>
              <a:rPr lang="en-US" sz="1200" kern="1200" dirty="0" smtClean="0">
                <a:solidFill>
                  <a:schemeClr val="tx1"/>
                </a:solidFill>
                <a:effectLst/>
                <a:latin typeface="+mn-lt"/>
                <a:ea typeface="+mn-ea"/>
                <a:cs typeface="+mn-cs"/>
              </a:rPr>
              <a:t>, Python and last but not the least Kubernetes.</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3</a:t>
            </a:fld>
            <a:endParaRPr lang="en-US"/>
          </a:p>
        </p:txBody>
      </p:sp>
    </p:spTree>
    <p:extLst>
      <p:ext uri="{BB962C8B-B14F-4D97-AF65-F5344CB8AC3E}">
        <p14:creationId xmlns:p14="http://schemas.microsoft.com/office/powerpoint/2010/main" val="990988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more learning about the complex YAML file. Here we observe that there are key value pair under a dictionary. So suppose we interchange the attributes of an element under the dictionary such as this where Fats and Carbs have been interchanged, it still point to the same element and the order does not matter and does not change the element.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suppose you change the order of the elements of the array list, it would result in a new array list as the elements in the list have been altered. Hence we have to be careful when we are dealing with the array list.</a:t>
            </a: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13</a:t>
            </a:fld>
            <a:endParaRPr lang="en-US"/>
          </a:p>
        </p:txBody>
      </p:sp>
    </p:spTree>
    <p:extLst>
      <p:ext uri="{BB962C8B-B14F-4D97-AF65-F5344CB8AC3E}">
        <p14:creationId xmlns:p14="http://schemas.microsoft.com/office/powerpoint/2010/main" val="1848471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many features which are specified in the YAML 1.2 specification. However to cover the basic understanding to get started with YAML and we want to cover the basics in a slide, then the displayed slide is very apt.</a:t>
            </a:r>
          </a:p>
          <a:p>
            <a:endParaRPr lang="en-US" dirty="0" smtClean="0"/>
          </a:p>
          <a:p>
            <a:r>
              <a:rPr lang="en-US" sz="1200" b="0" i="0" kern="1200" dirty="0" smtClean="0">
                <a:solidFill>
                  <a:schemeClr val="tx1"/>
                </a:solidFill>
                <a:effectLst/>
                <a:latin typeface="+mn-lt"/>
                <a:ea typeface="+mn-ea"/>
                <a:cs typeface="+mn-cs"/>
              </a:rPr>
              <a:t>The greater than symbol allows you to write your text on multiple lines, knowing that when your YAML is parsed those lines will be collapsed into a single line.</a:t>
            </a:r>
          </a:p>
          <a:p>
            <a:r>
              <a:rPr lang="en-US" sz="1200" b="0" i="0" kern="1200" dirty="0" smtClean="0">
                <a:solidFill>
                  <a:schemeClr val="tx1"/>
                </a:solidFill>
                <a:effectLst/>
                <a:latin typeface="+mn-lt"/>
                <a:ea typeface="+mn-ea"/>
                <a:cs typeface="+mn-cs"/>
              </a:rPr>
              <a:t>The vertical pipe allows you to write your text on multiple lines, knowing that those multiple lines will be kept when the YAML is parsed. The vertical pipe is really great for embedding code samples in YAML:</a:t>
            </a:r>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15</a:t>
            </a:fld>
            <a:endParaRPr lang="en-US"/>
          </a:p>
        </p:txBody>
      </p:sp>
    </p:spTree>
    <p:extLst>
      <p:ext uri="{BB962C8B-B14F-4D97-AF65-F5344CB8AC3E}">
        <p14:creationId xmlns:p14="http://schemas.microsoft.com/office/powerpoint/2010/main" val="1385924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Usually whenever we have so tightly typed nomenclature for YAML it may become difficult for developers to indent them and format the files.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there are online YAML formatter as such displayed which can be made use of.</a:t>
            </a: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17</a:t>
            </a:fld>
            <a:endParaRPr lang="en-US"/>
          </a:p>
        </p:txBody>
      </p:sp>
    </p:spTree>
    <p:extLst>
      <p:ext uri="{BB962C8B-B14F-4D97-AF65-F5344CB8AC3E}">
        <p14:creationId xmlns:p14="http://schemas.microsoft.com/office/powerpoint/2010/main" val="941413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could be requirement of converting the YAML to JSON and few links such as these help to covert the YAML file to a JSON.</a:t>
            </a: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18</a:t>
            </a:fld>
            <a:endParaRPr lang="en-US"/>
          </a:p>
        </p:txBody>
      </p:sp>
    </p:spTree>
    <p:extLst>
      <p:ext uri="{BB962C8B-B14F-4D97-AF65-F5344CB8AC3E}">
        <p14:creationId xmlns:p14="http://schemas.microsoft.com/office/powerpoint/2010/main" val="1608253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properties file you have to rewrite all the properties again whereas in YAML it has to be written once. </a:t>
            </a:r>
          </a:p>
          <a:p>
            <a:r>
              <a:rPr lang="en-US" sz="1200" kern="1200" dirty="0" smtClean="0">
                <a:solidFill>
                  <a:schemeClr val="tx1"/>
                </a:solidFill>
                <a:effectLst/>
                <a:latin typeface="+mn-lt"/>
                <a:ea typeface="+mn-ea"/>
                <a:cs typeface="+mn-cs"/>
              </a:rPr>
              <a:t>Also using YAML it is easy to read, where as in properties file it is too elaborate. </a:t>
            </a:r>
          </a:p>
          <a:p>
            <a:r>
              <a:rPr lang="en-US" sz="1200" kern="1200" dirty="0" smtClean="0">
                <a:solidFill>
                  <a:schemeClr val="tx1"/>
                </a:solidFill>
                <a:effectLst/>
                <a:latin typeface="+mn-lt"/>
                <a:ea typeface="+mn-ea"/>
                <a:cs typeface="+mn-cs"/>
              </a:rPr>
              <a:t>Whenever we want to add another entry in the properties file then we need to not repeat the parent child relationship for YAML file, but had it been properties file we had to repeat the property.</a:t>
            </a:r>
          </a:p>
          <a:p>
            <a:r>
              <a:rPr lang="en-US" sz="1200" kern="1200" dirty="0" smtClean="0">
                <a:solidFill>
                  <a:schemeClr val="tx1"/>
                </a:solidFill>
                <a:effectLst/>
                <a:latin typeface="+mn-lt"/>
                <a:ea typeface="+mn-ea"/>
                <a:cs typeface="+mn-cs"/>
              </a:rPr>
              <a:t>With increasing number of properties people are going towards YAML because it is easy to follow and also to maintain.</a:t>
            </a: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20</a:t>
            </a:fld>
            <a:endParaRPr lang="en-US"/>
          </a:p>
        </p:txBody>
      </p:sp>
    </p:spTree>
    <p:extLst>
      <p:ext uri="{BB962C8B-B14F-4D97-AF65-F5344CB8AC3E}">
        <p14:creationId xmlns:p14="http://schemas.microsoft.com/office/powerpoint/2010/main" val="411926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us further look into the usage of YAML. Every modern programming language, configuration files, data storage files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are making use of YAML. One such usage is in </a:t>
            </a:r>
            <a:r>
              <a:rPr lang="en-US" sz="1200" kern="1200" dirty="0" err="1" smtClean="0">
                <a:solidFill>
                  <a:schemeClr val="tx1"/>
                </a:solidFill>
                <a:effectLst/>
                <a:latin typeface="+mn-lt"/>
                <a:ea typeface="+mn-ea"/>
                <a:cs typeface="+mn-cs"/>
              </a:rPr>
              <a:t>Ansible</a:t>
            </a:r>
            <a:r>
              <a:rPr lang="en-US" sz="1200" kern="1200" dirty="0" smtClean="0">
                <a:solidFill>
                  <a:schemeClr val="tx1"/>
                </a:solidFill>
                <a:effectLst/>
                <a:latin typeface="+mn-lt"/>
                <a:ea typeface="+mn-ea"/>
                <a:cs typeface="+mn-cs"/>
              </a:rPr>
              <a:t> Playbook.</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Ansible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Ansible</a:t>
            </a:r>
            <a:r>
              <a:rPr lang="en-US" sz="1200" kern="1200" dirty="0" smtClean="0">
                <a:solidFill>
                  <a:schemeClr val="tx1"/>
                </a:solidFill>
                <a:effectLst/>
                <a:latin typeface="+mn-lt"/>
                <a:ea typeface="+mn-ea"/>
                <a:cs typeface="+mn-cs"/>
              </a:rPr>
              <a:t> playbook is a single YAML file which contains of defined set of activities and tasks to be run on hosts. Task here is nothing but an action to be performed on the host such as execute a command, run a script, install a package and restart.</a:t>
            </a:r>
          </a:p>
          <a:p>
            <a:r>
              <a:rPr lang="en-US" sz="1200" kern="1200" dirty="0" smtClean="0">
                <a:solidFill>
                  <a:schemeClr val="tx1"/>
                </a:solidFill>
                <a:effectLst/>
                <a:latin typeface="+mn-lt"/>
                <a:ea typeface="+mn-ea"/>
                <a:cs typeface="+mn-cs"/>
              </a:rPr>
              <a:t>These all tasks and actions are documented in the YAML file.</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22</a:t>
            </a:fld>
            <a:endParaRPr lang="en-US"/>
          </a:p>
        </p:txBody>
      </p:sp>
    </p:spTree>
    <p:extLst>
      <p:ext uri="{BB962C8B-B14F-4D97-AF65-F5344CB8AC3E}">
        <p14:creationId xmlns:p14="http://schemas.microsoft.com/office/powerpoint/2010/main" val="1819206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Ansible</a:t>
            </a:r>
            <a:r>
              <a:rPr lang="en-US" sz="1200" kern="1200" dirty="0" smtClean="0">
                <a:solidFill>
                  <a:schemeClr val="tx1"/>
                </a:solidFill>
                <a:effectLst/>
                <a:latin typeface="+mn-lt"/>
                <a:ea typeface="+mn-ea"/>
                <a:cs typeface="+mn-cs"/>
              </a:rPr>
              <a:t> Playbook format looks like below:</a:t>
            </a:r>
          </a:p>
          <a:p>
            <a:r>
              <a:rPr lang="en-US" sz="1200" kern="1200" dirty="0" smtClean="0">
                <a:solidFill>
                  <a:schemeClr val="tx1"/>
                </a:solidFill>
                <a:effectLst/>
                <a:latin typeface="+mn-lt"/>
                <a:ea typeface="+mn-ea"/>
                <a:cs typeface="+mn-cs"/>
              </a:rPr>
              <a:t>There are 2 Plays - Play 1 and Play2 which would be run on localhost. </a:t>
            </a:r>
          </a:p>
          <a:p>
            <a:r>
              <a:rPr lang="en-US" sz="1200" kern="1200" dirty="0" smtClean="0">
                <a:solidFill>
                  <a:schemeClr val="tx1"/>
                </a:solidFill>
                <a:effectLst/>
                <a:latin typeface="+mn-lt"/>
                <a:ea typeface="+mn-ea"/>
                <a:cs typeface="+mn-cs"/>
              </a:rPr>
              <a:t>The tasks are mentioned as below and the order matters a lot. </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order of the name and hosts does not matter, it would be the same.</a:t>
            </a:r>
          </a:p>
          <a:p>
            <a:r>
              <a:rPr lang="en-GB" sz="1200" kern="1200" dirty="0" smtClean="0">
                <a:solidFill>
                  <a:schemeClr val="tx1"/>
                </a:solidFill>
                <a:effectLst/>
                <a:latin typeface="+mn-lt"/>
                <a:ea typeface="+mn-ea"/>
                <a:cs typeface="+mn-cs"/>
              </a:rPr>
              <a:t>However the tasks are different and the position does matter. The sequence of commands is mandatory.</a:t>
            </a:r>
          </a:p>
          <a:p>
            <a:r>
              <a:rPr lang="en-GB" sz="1200" kern="1200" dirty="0" smtClean="0">
                <a:solidFill>
                  <a:schemeClr val="tx1"/>
                </a:solidFill>
                <a:effectLst/>
                <a:latin typeface="+mn-lt"/>
                <a:ea typeface="+mn-ea"/>
                <a:cs typeface="+mn-cs"/>
              </a:rPr>
              <a:t>The host parameter is the host where the commands need to be run. Different tasks run are called Modules.</a:t>
            </a:r>
            <a:r>
              <a:rPr lang="en-GB" dirty="0" smtClean="0">
                <a:effectLst/>
              </a:rPr>
              <a:t> </a:t>
            </a:r>
          </a:p>
          <a:p>
            <a:endParaRPr lang="en-GB" dirty="0" smtClean="0">
              <a:effectLst/>
            </a:endParaRPr>
          </a:p>
          <a:p>
            <a:r>
              <a:rPr lang="en-GB" sz="1200" b="1" i="0" kern="1200" dirty="0" smtClean="0">
                <a:solidFill>
                  <a:schemeClr val="tx1"/>
                </a:solidFill>
                <a:effectLst/>
                <a:latin typeface="+mn-lt"/>
                <a:ea typeface="+mn-ea"/>
                <a:cs typeface="+mn-cs"/>
              </a:rPr>
              <a:t>yum - Manages packages with the </a:t>
            </a:r>
            <a:r>
              <a:rPr lang="en-GB" sz="1200" b="1" i="1" kern="1200" dirty="0" smtClean="0">
                <a:solidFill>
                  <a:schemeClr val="tx1"/>
                </a:solidFill>
                <a:effectLst/>
                <a:latin typeface="+mn-lt"/>
                <a:ea typeface="+mn-ea"/>
                <a:cs typeface="+mn-cs"/>
              </a:rPr>
              <a:t>yum</a:t>
            </a:r>
            <a:r>
              <a:rPr lang="en-GB" sz="1200" b="1" i="0" kern="1200" dirty="0" smtClean="0">
                <a:solidFill>
                  <a:schemeClr val="tx1"/>
                </a:solidFill>
                <a:effectLst/>
                <a:latin typeface="+mn-lt"/>
                <a:ea typeface="+mn-ea"/>
                <a:cs typeface="+mn-cs"/>
              </a:rPr>
              <a:t> package manager</a:t>
            </a:r>
          </a:p>
          <a:p>
            <a:r>
              <a:rPr lang="en-GB" sz="1200" b="0" i="0" kern="1200" dirty="0" smtClean="0">
                <a:solidFill>
                  <a:schemeClr val="tx1"/>
                </a:solidFill>
                <a:effectLst/>
                <a:latin typeface="+mn-lt"/>
                <a:ea typeface="+mn-ea"/>
                <a:cs typeface="+mn-cs"/>
              </a:rPr>
              <a:t/>
            </a:r>
            <a:br>
              <a:rPr lang="en-GB" sz="1200" b="0" i="0" kern="1200" dirty="0" smtClean="0">
                <a:solidFill>
                  <a:schemeClr val="tx1"/>
                </a:solidFill>
                <a:effectLst/>
                <a:latin typeface="+mn-lt"/>
                <a:ea typeface="+mn-ea"/>
                <a:cs typeface="+mn-cs"/>
              </a:rPr>
            </a:br>
            <a:endParaRPr lang="en-GB"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23</a:t>
            </a:fld>
            <a:endParaRPr lang="en-US"/>
          </a:p>
        </p:txBody>
      </p:sp>
    </p:spTree>
    <p:extLst>
      <p:ext uri="{BB962C8B-B14F-4D97-AF65-F5344CB8AC3E}">
        <p14:creationId xmlns:p14="http://schemas.microsoft.com/office/powerpoint/2010/main" val="1080651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install </a:t>
            </a:r>
            <a:r>
              <a:rPr lang="en-US" sz="1200" kern="1200" dirty="0" err="1" smtClean="0">
                <a:solidFill>
                  <a:schemeClr val="tx1"/>
                </a:solidFill>
                <a:effectLst/>
                <a:latin typeface="+mn-lt"/>
                <a:ea typeface="+mn-ea"/>
                <a:cs typeface="+mn-cs"/>
              </a:rPr>
              <a:t>yaml</a:t>
            </a:r>
            <a:r>
              <a:rPr lang="en-US" sz="1200" kern="1200" dirty="0" smtClean="0">
                <a:solidFill>
                  <a:schemeClr val="tx1"/>
                </a:solidFill>
                <a:effectLst/>
                <a:latin typeface="+mn-lt"/>
                <a:ea typeface="+mn-ea"/>
                <a:cs typeface="+mn-cs"/>
              </a:rPr>
              <a:t> library then we have to run this command. </a:t>
            </a:r>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25</a:t>
            </a:fld>
            <a:endParaRPr lang="en-US"/>
          </a:p>
        </p:txBody>
      </p:sp>
    </p:spTree>
    <p:extLst>
      <p:ext uri="{BB962C8B-B14F-4D97-AF65-F5344CB8AC3E}">
        <p14:creationId xmlns:p14="http://schemas.microsoft.com/office/powerpoint/2010/main" val="2171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26</a:t>
            </a:fld>
            <a:endParaRPr lang="en-US"/>
          </a:p>
        </p:txBody>
      </p:sp>
    </p:spTree>
    <p:extLst>
      <p:ext uri="{BB962C8B-B14F-4D97-AF65-F5344CB8AC3E}">
        <p14:creationId xmlns:p14="http://schemas.microsoft.com/office/powerpoint/2010/main" val="595505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python loading data and dumping data looks like something as shown.</a:t>
            </a:r>
          </a:p>
          <a:p>
            <a:r>
              <a:rPr lang="en-US" sz="1200" kern="1200" dirty="0" smtClean="0">
                <a:solidFill>
                  <a:schemeClr val="tx1"/>
                </a:solidFill>
                <a:effectLst/>
                <a:latin typeface="+mn-lt"/>
                <a:ea typeface="+mn-ea"/>
                <a:cs typeface="+mn-cs"/>
              </a:rPr>
              <a:t>The code has 2 functions - </a:t>
            </a:r>
            <a:r>
              <a:rPr lang="en-US" sz="1200" kern="1200" dirty="0" err="1" smtClean="0">
                <a:solidFill>
                  <a:schemeClr val="tx1"/>
                </a:solidFill>
                <a:effectLst/>
                <a:latin typeface="+mn-lt"/>
                <a:ea typeface="+mn-ea"/>
                <a:cs typeface="+mn-cs"/>
              </a:rPr>
              <a:t>yaml_loader</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yaml_dump</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yaml_loader</a:t>
            </a:r>
            <a:r>
              <a:rPr lang="en-US" sz="1200" kern="1200" dirty="0" smtClean="0">
                <a:solidFill>
                  <a:schemeClr val="tx1"/>
                </a:solidFill>
                <a:effectLst/>
                <a:latin typeface="+mn-lt"/>
                <a:ea typeface="+mn-ea"/>
                <a:cs typeface="+mn-cs"/>
              </a:rPr>
              <a:t> - it opens the file in read mode and loads the file making use of the </a:t>
            </a:r>
            <a:r>
              <a:rPr lang="en-US" sz="1200" kern="1200" dirty="0" err="1" smtClean="0">
                <a:solidFill>
                  <a:schemeClr val="tx1"/>
                </a:solidFill>
                <a:effectLst/>
                <a:latin typeface="+mn-lt"/>
                <a:ea typeface="+mn-ea"/>
                <a:cs typeface="+mn-cs"/>
              </a:rPr>
              <a:t>yaml.load</a:t>
            </a:r>
            <a:r>
              <a:rPr lang="en-US" sz="1200" kern="1200" dirty="0" smtClean="0">
                <a:solidFill>
                  <a:schemeClr val="tx1"/>
                </a:solidFill>
                <a:effectLst/>
                <a:latin typeface="+mn-lt"/>
                <a:ea typeface="+mn-ea"/>
                <a:cs typeface="+mn-cs"/>
              </a:rPr>
              <a:t> command</a:t>
            </a:r>
          </a:p>
          <a:p>
            <a:r>
              <a:rPr lang="en-US" sz="1200" kern="1200" dirty="0" err="1" smtClean="0">
                <a:solidFill>
                  <a:schemeClr val="tx1"/>
                </a:solidFill>
                <a:effectLst/>
                <a:latin typeface="+mn-lt"/>
                <a:ea typeface="+mn-ea"/>
                <a:cs typeface="+mn-cs"/>
              </a:rPr>
              <a:t>yaml_dump</a:t>
            </a:r>
            <a:r>
              <a:rPr lang="en-US" sz="1200" kern="1200" dirty="0" smtClean="0">
                <a:solidFill>
                  <a:schemeClr val="tx1"/>
                </a:solidFill>
                <a:effectLst/>
                <a:latin typeface="+mn-lt"/>
                <a:ea typeface="+mn-ea"/>
                <a:cs typeface="+mn-cs"/>
              </a:rPr>
              <a:t> -  it opens the file in write mode and dumps the data into the specified file mentioned.</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output of the above code looks like below:</a:t>
            </a:r>
          </a:p>
          <a:p>
            <a:r>
              <a:rPr lang="en-US" sz="1200" kern="1200" dirty="0" smtClean="0">
                <a:solidFill>
                  <a:schemeClr val="tx1"/>
                </a:solidFill>
                <a:effectLst/>
                <a:latin typeface="+mn-lt"/>
                <a:ea typeface="+mn-ea"/>
                <a:cs typeface="+mn-cs"/>
              </a:rPr>
              <a:t>Output of YAML Load</a:t>
            </a:r>
          </a:p>
          <a:p>
            <a:r>
              <a:rPr lang="en-US" sz="1200" kern="1200" dirty="0" smtClean="0">
                <a:solidFill>
                  <a:schemeClr val="tx1"/>
                </a:solidFill>
                <a:effectLst/>
                <a:latin typeface="+mn-lt"/>
                <a:ea typeface="+mn-ea"/>
                <a:cs typeface="+mn-cs"/>
              </a:rPr>
              <a:t>Output of YAML dump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28</a:t>
            </a:fld>
            <a:endParaRPr lang="en-US"/>
          </a:p>
        </p:txBody>
      </p:sp>
    </p:spTree>
    <p:extLst>
      <p:ext uri="{BB962C8B-B14F-4D97-AF65-F5344CB8AC3E}">
        <p14:creationId xmlns:p14="http://schemas.microsoft.com/office/powerpoint/2010/main" val="1194800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Definition of YAML - There are hundreds of different languages for programming, but only a handful of languages for storing and transferring data. </a:t>
            </a:r>
          </a:p>
          <a:p>
            <a:r>
              <a:rPr lang="en-US" sz="1200" kern="1200" dirty="0" smtClean="0">
                <a:solidFill>
                  <a:schemeClr val="tx1"/>
                </a:solidFill>
                <a:effectLst/>
                <a:latin typeface="+mn-lt"/>
                <a:ea typeface="+mn-ea"/>
                <a:cs typeface="+mn-cs"/>
              </a:rPr>
              <a:t>Even though its potential is virtually boundless, YAML was specifically created to work well for common use cases such as: </a:t>
            </a:r>
          </a:p>
          <a:p>
            <a:r>
              <a:rPr lang="en-US" sz="1200" kern="1200" dirty="0" smtClean="0">
                <a:solidFill>
                  <a:schemeClr val="tx1"/>
                </a:solidFill>
                <a:effectLst/>
                <a:latin typeface="+mn-lt"/>
                <a:ea typeface="+mn-ea"/>
                <a:cs typeface="+mn-cs"/>
              </a:rPr>
              <a:t>a) configuration files, </a:t>
            </a:r>
          </a:p>
          <a:p>
            <a:r>
              <a:rPr lang="en-US" sz="1200" kern="1200" dirty="0" smtClean="0">
                <a:solidFill>
                  <a:schemeClr val="tx1"/>
                </a:solidFill>
                <a:effectLst/>
                <a:latin typeface="+mn-lt"/>
                <a:ea typeface="+mn-ea"/>
                <a:cs typeface="+mn-cs"/>
              </a:rPr>
              <a:t>b) log files, </a:t>
            </a:r>
          </a:p>
          <a:p>
            <a:r>
              <a:rPr lang="en-US" sz="1200" kern="1200" dirty="0" smtClean="0">
                <a:solidFill>
                  <a:schemeClr val="tx1"/>
                </a:solidFill>
                <a:effectLst/>
                <a:latin typeface="+mn-lt"/>
                <a:ea typeface="+mn-ea"/>
                <a:cs typeface="+mn-cs"/>
              </a:rPr>
              <a:t>c) </a:t>
            </a:r>
            <a:r>
              <a:rPr lang="en-US" sz="1200" kern="1200" dirty="0" err="1" smtClean="0">
                <a:solidFill>
                  <a:schemeClr val="tx1"/>
                </a:solidFill>
                <a:effectLst/>
                <a:latin typeface="+mn-lt"/>
                <a:ea typeface="+mn-ea"/>
                <a:cs typeface="+mn-cs"/>
              </a:rPr>
              <a:t>interprocess</a:t>
            </a:r>
            <a:r>
              <a:rPr lang="en-US" sz="1200" kern="1200" dirty="0" smtClean="0">
                <a:solidFill>
                  <a:schemeClr val="tx1"/>
                </a:solidFill>
                <a:effectLst/>
                <a:latin typeface="+mn-lt"/>
                <a:ea typeface="+mn-ea"/>
                <a:cs typeface="+mn-cs"/>
              </a:rPr>
              <a:t> messaging, </a:t>
            </a:r>
          </a:p>
          <a:p>
            <a:r>
              <a:rPr lang="en-US" sz="1200" kern="1200" dirty="0" smtClean="0">
                <a:solidFill>
                  <a:schemeClr val="tx1"/>
                </a:solidFill>
                <a:effectLst/>
                <a:latin typeface="+mn-lt"/>
                <a:ea typeface="+mn-ea"/>
                <a:cs typeface="+mn-cs"/>
              </a:rPr>
              <a:t>d) cross-language data sharing, </a:t>
            </a:r>
          </a:p>
          <a:p>
            <a:r>
              <a:rPr lang="en-US" sz="1200" kern="1200" dirty="0" smtClean="0">
                <a:solidFill>
                  <a:schemeClr val="tx1"/>
                </a:solidFill>
                <a:effectLst/>
                <a:latin typeface="+mn-lt"/>
                <a:ea typeface="+mn-ea"/>
                <a:cs typeface="+mn-cs"/>
              </a:rPr>
              <a:t>e) object persistence, and </a:t>
            </a:r>
          </a:p>
          <a:p>
            <a:r>
              <a:rPr lang="en-US" sz="1200" kern="1200" dirty="0" smtClean="0">
                <a:solidFill>
                  <a:schemeClr val="tx1"/>
                </a:solidFill>
                <a:effectLst/>
                <a:latin typeface="+mn-lt"/>
                <a:ea typeface="+mn-ea"/>
                <a:cs typeface="+mn-cs"/>
              </a:rPr>
              <a:t>f) complex data structures</a:t>
            </a: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4</a:t>
            </a:fld>
            <a:endParaRPr lang="en-US"/>
          </a:p>
        </p:txBody>
      </p:sp>
    </p:spTree>
    <p:extLst>
      <p:ext uri="{BB962C8B-B14F-4D97-AF65-F5344CB8AC3E}">
        <p14:creationId xmlns:p14="http://schemas.microsoft.com/office/powerpoint/2010/main" val="196503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YAML is extensively used in Kubernetes. It is used in POD creation, service creation and deployment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example for POD creation - Lets look at the example - The value of kind is POD, this means that we need to create a POD with version V1. The metadata of POD indicates the name and labels of POD. Name of the POD is ’</a:t>
            </a:r>
            <a:r>
              <a:rPr lang="en-US" sz="1200" kern="1200" dirty="0" err="1" smtClean="0">
                <a:solidFill>
                  <a:schemeClr val="tx1"/>
                </a:solidFill>
                <a:effectLst/>
                <a:latin typeface="+mn-lt"/>
                <a:ea typeface="+mn-ea"/>
                <a:cs typeface="+mn-cs"/>
              </a:rPr>
              <a:t>nginx</a:t>
            </a:r>
            <a:r>
              <a:rPr lang="en-US" sz="1200" kern="1200" dirty="0" smtClean="0">
                <a:solidFill>
                  <a:schemeClr val="tx1"/>
                </a:solidFill>
                <a:effectLst/>
                <a:latin typeface="+mn-lt"/>
                <a:ea typeface="+mn-ea"/>
                <a:cs typeface="+mn-cs"/>
              </a:rPr>
              <a:t>’ and has a label with ‘app’ value as ‘</a:t>
            </a:r>
            <a:r>
              <a:rPr lang="en-US" sz="1200" kern="1200" dirty="0" err="1" smtClean="0">
                <a:solidFill>
                  <a:schemeClr val="tx1"/>
                </a:solidFill>
                <a:effectLst/>
                <a:latin typeface="+mn-lt"/>
                <a:ea typeface="+mn-ea"/>
                <a:cs typeface="+mn-cs"/>
              </a:rPr>
              <a:t>nginx</a:t>
            </a:r>
            <a:r>
              <a:rPr lang="en-US" sz="1200" kern="1200" dirty="0" smtClean="0">
                <a:solidFill>
                  <a:schemeClr val="tx1"/>
                </a:solidFill>
                <a:effectLst/>
                <a:latin typeface="+mn-lt"/>
                <a:ea typeface="+mn-ea"/>
                <a:cs typeface="+mn-cs"/>
              </a:rPr>
              <a:t>’ only. This name should match with image name in the container specification mentioned. </a:t>
            </a: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31</a:t>
            </a:fld>
            <a:endParaRPr lang="en-US"/>
          </a:p>
        </p:txBody>
      </p:sp>
    </p:spTree>
    <p:extLst>
      <p:ext uri="{BB962C8B-B14F-4D97-AF65-F5344CB8AC3E}">
        <p14:creationId xmlns:p14="http://schemas.microsoft.com/office/powerpoint/2010/main" val="1219840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34</a:t>
            </a:fld>
            <a:endParaRPr lang="en-US"/>
          </a:p>
        </p:txBody>
      </p:sp>
    </p:spTree>
    <p:extLst>
      <p:ext uri="{BB962C8B-B14F-4D97-AF65-F5344CB8AC3E}">
        <p14:creationId xmlns:p14="http://schemas.microsoft.com/office/powerpoint/2010/main" val="161640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Replicas tells Kubernetes how many Pods to create during a deployment. Modifying this field is an easy way to scale a containerized application</a:t>
            </a:r>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35</a:t>
            </a:fld>
            <a:endParaRPr lang="en-US"/>
          </a:p>
        </p:txBody>
      </p:sp>
    </p:spTree>
    <p:extLst>
      <p:ext uri="{BB962C8B-B14F-4D97-AF65-F5344CB8AC3E}">
        <p14:creationId xmlns:p14="http://schemas.microsoft.com/office/powerpoint/2010/main" val="1610044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explicitly tells </a:t>
            </a:r>
            <a:r>
              <a:rPr lang="en-US" sz="1200" b="0" i="0" kern="1200" dirty="0" err="1" smtClean="0">
                <a:solidFill>
                  <a:schemeClr val="tx1"/>
                </a:solidFill>
                <a:effectLst/>
                <a:latin typeface="+mn-lt"/>
                <a:ea typeface="+mn-ea"/>
                <a:cs typeface="+mn-cs"/>
              </a:rPr>
              <a:t>Kuberentes</a:t>
            </a:r>
            <a:r>
              <a:rPr lang="en-US" sz="1200" b="0" i="0" kern="1200" dirty="0" smtClean="0">
                <a:solidFill>
                  <a:schemeClr val="tx1"/>
                </a:solidFill>
                <a:effectLst/>
                <a:latin typeface="+mn-lt"/>
                <a:ea typeface="+mn-ea"/>
                <a:cs typeface="+mn-cs"/>
              </a:rPr>
              <a:t> how to replace existing Pods with new Pods: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Rolling Update Deployment Strategy: The Rolling Update strategy allows Kubernetes to update a service without facilitating an outage by proceeding to update Pods one at a time.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spec.strategy.rollingUpdate.maxUnavailable</a:t>
            </a:r>
            <a:r>
              <a:rPr lang="en-US" sz="1200" b="0" i="0" kern="1200" dirty="0" smtClean="0">
                <a:solidFill>
                  <a:schemeClr val="tx1"/>
                </a:solidFill>
                <a:effectLst/>
                <a:latin typeface="+mn-lt"/>
                <a:ea typeface="+mn-ea"/>
                <a:cs typeface="+mn-cs"/>
              </a:rPr>
              <a:t> is the maximum number of pods that can be unavailable during the update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spec.strategy.rollingUpdate.maxSurge</a:t>
            </a:r>
            <a:r>
              <a:rPr lang="en-US" sz="1200" b="0" i="0" kern="1200" dirty="0" smtClean="0">
                <a:solidFill>
                  <a:schemeClr val="tx1"/>
                </a:solidFill>
                <a:effectLst/>
                <a:latin typeface="+mn-lt"/>
                <a:ea typeface="+mn-ea"/>
                <a:cs typeface="+mn-cs"/>
              </a:rPr>
              <a:t> is the maximum number of pods that can be scheduled above the desired number of pods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Note that </a:t>
            </a:r>
            <a:r>
              <a:rPr lang="en-US" sz="1200" b="0" i="0" kern="1200" dirty="0" err="1" smtClean="0">
                <a:solidFill>
                  <a:schemeClr val="tx1"/>
                </a:solidFill>
                <a:effectLst/>
                <a:latin typeface="+mn-lt"/>
                <a:ea typeface="+mn-ea"/>
                <a:cs typeface="+mn-cs"/>
              </a:rPr>
              <a:t>spec.strategy.rollingUpdate.maxUnavailable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spec.strategy.rollingUpdate.maxSurge</a:t>
            </a:r>
            <a:r>
              <a:rPr lang="en-US" sz="1200" b="0" i="0" kern="1200" dirty="0" smtClean="0">
                <a:solidFill>
                  <a:schemeClr val="tx1"/>
                </a:solidFill>
                <a:effectLst/>
                <a:latin typeface="+mn-lt"/>
                <a:ea typeface="+mn-ea"/>
                <a:cs typeface="+mn-cs"/>
              </a:rPr>
              <a:t> can also be defined as a percentage of all Pods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Recreate Deployment Strategy: Recreate deployment - all existing Pods are killed before new ones are created. Thus, a Recreate deployment is a way a more aggressive deployment action that should likely be reserved for necessitating occasions. </a:t>
            </a: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36</a:t>
            </a:fld>
            <a:endParaRPr lang="en-US"/>
          </a:p>
        </p:txBody>
      </p:sp>
    </p:spTree>
    <p:extLst>
      <p:ext uri="{BB962C8B-B14F-4D97-AF65-F5344CB8AC3E}">
        <p14:creationId xmlns:p14="http://schemas.microsoft.com/office/powerpoint/2010/main" val="1343943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spec.minReadySeconds</a:t>
            </a:r>
            <a:r>
              <a:rPr lang="en-US" sz="1200" b="0" i="0" kern="1200" dirty="0" smtClean="0">
                <a:solidFill>
                  <a:schemeClr val="tx1"/>
                </a:solidFill>
                <a:effectLst/>
                <a:latin typeface="+mn-lt"/>
                <a:ea typeface="+mn-ea"/>
                <a:cs typeface="+mn-cs"/>
              </a:rPr>
              <a:t> is an optional Integer that describes the minimum number of seconds for which a new pod should be ready without any of its container crashing, for it to be considered available. </a:t>
            </a:r>
          </a:p>
          <a:p>
            <a:r>
              <a:rPr lang="en-US" sz="1200" b="0" i="0" kern="1200" dirty="0" smtClean="0">
                <a:solidFill>
                  <a:schemeClr val="tx1"/>
                </a:solidFill>
                <a:effectLst/>
                <a:latin typeface="+mn-lt"/>
                <a:ea typeface="+mn-ea"/>
                <a:cs typeface="+mn-cs"/>
              </a:rPr>
              <a:t>The omission of this field defaults </a:t>
            </a:r>
            <a:r>
              <a:rPr lang="en-US" sz="1200" b="0" i="0" kern="1200" dirty="0" err="1" smtClean="0">
                <a:solidFill>
                  <a:schemeClr val="tx1"/>
                </a:solidFill>
                <a:effectLst/>
                <a:latin typeface="+mn-lt"/>
                <a:ea typeface="+mn-ea"/>
                <a:cs typeface="+mn-cs"/>
              </a:rPr>
              <a:t>spec.minReadySeconds</a:t>
            </a:r>
            <a:r>
              <a:rPr lang="en-US" sz="1200" b="0" i="0" kern="1200" dirty="0" smtClean="0">
                <a:solidFill>
                  <a:schemeClr val="tx1"/>
                </a:solidFill>
                <a:effectLst/>
                <a:latin typeface="+mn-lt"/>
                <a:ea typeface="+mn-ea"/>
                <a:cs typeface="+mn-cs"/>
              </a:rPr>
              <a:t> to 0 seconds. Thus, with the omission of this field Pods are considered available as soon as they have been updated</a:t>
            </a:r>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37</a:t>
            </a:fld>
            <a:endParaRPr lang="en-US"/>
          </a:p>
        </p:txBody>
      </p:sp>
    </p:spTree>
    <p:extLst>
      <p:ext uri="{BB962C8B-B14F-4D97-AF65-F5344CB8AC3E}">
        <p14:creationId xmlns:p14="http://schemas.microsoft.com/office/powerpoint/2010/main" val="1468264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spec.revisionHistoryLimit</a:t>
            </a:r>
            <a:r>
              <a:rPr lang="en-US" sz="1200" b="0" i="0" kern="1200" dirty="0" smtClean="0">
                <a:solidFill>
                  <a:schemeClr val="tx1"/>
                </a:solidFill>
                <a:effectLst/>
                <a:latin typeface="+mn-lt"/>
                <a:ea typeface="+mn-ea"/>
                <a:cs typeface="+mn-cs"/>
              </a:rPr>
              <a:t> an optional integer attribute you can use to tell </a:t>
            </a:r>
            <a:r>
              <a:rPr lang="en-US" sz="1200" b="0" i="0" kern="1200" dirty="0" err="1" smtClean="0">
                <a:solidFill>
                  <a:schemeClr val="tx1"/>
                </a:solidFill>
                <a:effectLst/>
                <a:latin typeface="+mn-lt"/>
                <a:ea typeface="+mn-ea"/>
                <a:cs typeface="+mn-cs"/>
              </a:rPr>
              <a:t>Kuberneres</a:t>
            </a:r>
            <a:r>
              <a:rPr lang="en-US" sz="1200" b="0" i="0" kern="1200" dirty="0" smtClean="0">
                <a:solidFill>
                  <a:schemeClr val="tx1"/>
                </a:solidFill>
                <a:effectLst/>
                <a:latin typeface="+mn-lt"/>
                <a:ea typeface="+mn-ea"/>
                <a:cs typeface="+mn-cs"/>
              </a:rPr>
              <a:t> explicitly how many old Replica Sets to retain at any given time</a:t>
            </a:r>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38</a:t>
            </a:fld>
            <a:endParaRPr lang="en-US"/>
          </a:p>
        </p:txBody>
      </p:sp>
    </p:spTree>
    <p:extLst>
      <p:ext uri="{BB962C8B-B14F-4D97-AF65-F5344CB8AC3E}">
        <p14:creationId xmlns:p14="http://schemas.microsoft.com/office/powerpoint/2010/main" val="1495772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can use </a:t>
            </a:r>
            <a:r>
              <a:rPr lang="en-US" sz="1200" b="0" i="0" kern="1200" dirty="0" err="1" smtClean="0">
                <a:solidFill>
                  <a:schemeClr val="tx1"/>
                </a:solidFill>
                <a:effectLst/>
                <a:latin typeface="+mn-lt"/>
                <a:ea typeface="+mn-ea"/>
                <a:cs typeface="+mn-cs"/>
              </a:rPr>
              <a:t>spec.template.metadata.labels</a:t>
            </a:r>
            <a:r>
              <a:rPr lang="en-US" sz="1200" b="0" i="0" kern="1200" dirty="0" smtClean="0">
                <a:solidFill>
                  <a:schemeClr val="tx1"/>
                </a:solidFill>
                <a:effectLst/>
                <a:latin typeface="+mn-lt"/>
                <a:ea typeface="+mn-ea"/>
                <a:cs typeface="+mn-cs"/>
              </a:rPr>
              <a:t> to add labels to a deployment specification </a:t>
            </a:r>
            <a:r>
              <a:rPr lang="en-US" dirty="0" smtClean="0"/>
              <a:t/>
            </a:r>
            <a:br>
              <a:rPr lang="en-US" dirty="0" smtClean="0"/>
            </a:br>
            <a:r>
              <a:rPr lang="en-US" sz="1200" b="0" i="0" kern="1200" dirty="0" err="1" smtClean="0">
                <a:solidFill>
                  <a:schemeClr val="tx1"/>
                </a:solidFill>
                <a:effectLst/>
                <a:latin typeface="+mn-lt"/>
                <a:ea typeface="+mn-ea"/>
                <a:cs typeface="+mn-cs"/>
              </a:rPr>
              <a:t>spec.template.metadata.labels</a:t>
            </a:r>
            <a:r>
              <a:rPr lang="en-US" sz="1200" b="0" i="0" kern="1200" dirty="0" smtClean="0">
                <a:solidFill>
                  <a:schemeClr val="tx1"/>
                </a:solidFill>
                <a:effectLst/>
                <a:latin typeface="+mn-lt"/>
                <a:ea typeface="+mn-ea"/>
                <a:cs typeface="+mn-cs"/>
              </a:rPr>
              <a:t> is an optional array of key/value pairs. </a:t>
            </a:r>
          </a:p>
          <a:p>
            <a:r>
              <a:rPr lang="en-US" sz="1200" b="0" i="0" kern="1200" dirty="0" smtClean="0">
                <a:solidFill>
                  <a:schemeClr val="tx1"/>
                </a:solidFill>
                <a:effectLst/>
                <a:latin typeface="+mn-lt"/>
                <a:ea typeface="+mn-ea"/>
                <a:cs typeface="+mn-cs"/>
              </a:rPr>
              <a:t>Here is an example of two labels being added to our example deployment specification</a:t>
            </a:r>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39</a:t>
            </a:fld>
            <a:endParaRPr lang="en-US"/>
          </a:p>
        </p:txBody>
      </p:sp>
    </p:spTree>
    <p:extLst>
      <p:ext uri="{BB962C8B-B14F-4D97-AF65-F5344CB8AC3E}">
        <p14:creationId xmlns:p14="http://schemas.microsoft.com/office/powerpoint/2010/main" val="1087968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Labels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not unique and it is expected that labels will be used on multiple objects as a way to easily group objects.</a:t>
            </a:r>
          </a:p>
          <a:p>
            <a:r>
              <a:rPr lang="en-US" sz="1200" b="0" i="0" kern="1200" dirty="0" smtClean="0">
                <a:solidFill>
                  <a:schemeClr val="tx1"/>
                </a:solidFill>
                <a:effectLst/>
                <a:latin typeface="+mn-lt"/>
                <a:ea typeface="+mn-ea"/>
                <a:cs typeface="+mn-cs"/>
              </a:rPr>
              <a:t>Label selectors are constructs that can be used by users to identify groups of objects that share labels.</a:t>
            </a:r>
          </a:p>
          <a:p>
            <a:endParaRPr lang="en-US" dirty="0" smtClean="0"/>
          </a:p>
          <a:p>
            <a:r>
              <a:rPr lang="en-US" sz="1200" b="0" i="0" kern="1200" dirty="0" err="1" smtClean="0">
                <a:solidFill>
                  <a:schemeClr val="tx1"/>
                </a:solidFill>
                <a:effectLst/>
                <a:latin typeface="+mn-lt"/>
                <a:ea typeface="+mn-ea"/>
                <a:cs typeface="+mn-cs"/>
              </a:rPr>
              <a:t>spec.selector</a:t>
            </a:r>
            <a:r>
              <a:rPr lang="en-US" sz="1200" b="0" i="0" kern="1200" dirty="0" smtClean="0">
                <a:solidFill>
                  <a:schemeClr val="tx1"/>
                </a:solidFill>
                <a:effectLst/>
                <a:latin typeface="+mn-lt"/>
                <a:ea typeface="+mn-ea"/>
                <a:cs typeface="+mn-cs"/>
              </a:rPr>
              <a:t> is an optional object that tells the Kubernetes deployment controller to only target pods that match the specified labels. </a:t>
            </a:r>
          </a:p>
          <a:p>
            <a:r>
              <a:rPr lang="en-US" sz="1200" b="0" i="0" kern="1200" dirty="0" smtClean="0">
                <a:solidFill>
                  <a:schemeClr val="tx1"/>
                </a:solidFill>
                <a:effectLst/>
                <a:latin typeface="+mn-lt"/>
                <a:ea typeface="+mn-ea"/>
                <a:cs typeface="+mn-cs"/>
              </a:rPr>
              <a:t>Thus, to only target pods with the labels “app” and “</a:t>
            </a:r>
            <a:r>
              <a:rPr lang="en-US" sz="1200" b="0" i="0" kern="1200" dirty="0" err="1" smtClean="0">
                <a:solidFill>
                  <a:schemeClr val="tx1"/>
                </a:solidFill>
                <a:effectLst/>
                <a:latin typeface="+mn-lt"/>
                <a:ea typeface="+mn-ea"/>
                <a:cs typeface="+mn-cs"/>
              </a:rPr>
              <a:t>deployer</a:t>
            </a:r>
            <a:r>
              <a:rPr lang="en-US" sz="1200" b="0" i="0" kern="1200" dirty="0" smtClean="0">
                <a:solidFill>
                  <a:schemeClr val="tx1"/>
                </a:solidFill>
                <a:effectLst/>
                <a:latin typeface="+mn-lt"/>
                <a:ea typeface="+mn-ea"/>
                <a:cs typeface="+mn-cs"/>
              </a:rPr>
              <a:t>” we can make the following modification to our deployment yaml</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1684A51-3BF1-484E-AB21-0D6945CD5CB5}" type="slidenum">
              <a:rPr lang="en-US" smtClean="0"/>
              <a:t>40</a:t>
            </a:fld>
            <a:endParaRPr lang="en-US"/>
          </a:p>
        </p:txBody>
      </p:sp>
    </p:spTree>
    <p:extLst>
      <p:ext uri="{BB962C8B-B14F-4D97-AF65-F5344CB8AC3E}">
        <p14:creationId xmlns:p14="http://schemas.microsoft.com/office/powerpoint/2010/main" val="1203064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Why YAML: Let us look into what are the advantages of using YAML:</a:t>
            </a:r>
          </a:p>
          <a:p>
            <a:r>
              <a:rPr lang="en-US" sz="1200" kern="1200" dirty="0" smtClean="0">
                <a:solidFill>
                  <a:schemeClr val="tx1"/>
                </a:solidFill>
                <a:effectLst/>
                <a:latin typeface="+mn-lt"/>
                <a:ea typeface="+mn-ea"/>
                <a:cs typeface="+mn-cs"/>
              </a:rPr>
              <a:t>It is easily readable by humans, easily portable between programming languages, it matches native data structures of agile languages.</a:t>
            </a:r>
          </a:p>
          <a:p>
            <a:r>
              <a:rPr lang="en-US" sz="1200" kern="1200" dirty="0" smtClean="0">
                <a:solidFill>
                  <a:schemeClr val="tx1"/>
                </a:solidFill>
                <a:effectLst/>
                <a:latin typeface="+mn-lt"/>
                <a:ea typeface="+mn-ea"/>
                <a:cs typeface="+mn-cs"/>
              </a:rPr>
              <a:t>It has a consistent model to support generic tools, one-pass processing, expressive and extensible.</a:t>
            </a:r>
          </a:p>
          <a:p>
            <a:r>
              <a:rPr lang="en-US" sz="1200" kern="1200" dirty="0" smtClean="0">
                <a:solidFill>
                  <a:schemeClr val="tx1"/>
                </a:solidFill>
                <a:effectLst/>
                <a:latin typeface="+mn-lt"/>
                <a:ea typeface="+mn-ea"/>
                <a:cs typeface="+mn-cs"/>
              </a:rPr>
              <a:t>You will no longer have to add all the parameters as the command line arguments.</a:t>
            </a:r>
          </a:p>
          <a:p>
            <a:r>
              <a:rPr lang="en-US" sz="1200" kern="1200" dirty="0" smtClean="0">
                <a:solidFill>
                  <a:schemeClr val="tx1"/>
                </a:solidFill>
                <a:effectLst/>
                <a:latin typeface="+mn-lt"/>
                <a:ea typeface="+mn-ea"/>
                <a:cs typeface="+mn-cs"/>
              </a:rPr>
              <a:t>Maintenance - YAML files can be added to the source control so that you can track the changes</a:t>
            </a:r>
          </a:p>
          <a:p>
            <a:r>
              <a:rPr lang="en-US" sz="1200" kern="1200" dirty="0" smtClean="0">
                <a:solidFill>
                  <a:schemeClr val="tx1"/>
                </a:solidFill>
                <a:effectLst/>
                <a:latin typeface="+mn-lt"/>
                <a:ea typeface="+mn-ea"/>
                <a:cs typeface="+mn-cs"/>
              </a:rPr>
              <a:t>Flexibility: You’ll be able to create much more complex structures using YAML than you can on the command line</a:t>
            </a: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5</a:t>
            </a:fld>
            <a:endParaRPr lang="en-US"/>
          </a:p>
        </p:txBody>
      </p:sp>
    </p:spTree>
    <p:extLst>
      <p:ext uri="{BB962C8B-B14F-4D97-AF65-F5344CB8AC3E}">
        <p14:creationId xmlns:p14="http://schemas.microsoft.com/office/powerpoint/2010/main" val="26464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6</a:t>
            </a:fld>
            <a:endParaRPr lang="en-US"/>
          </a:p>
        </p:txBody>
      </p:sp>
    </p:spTree>
    <p:extLst>
      <p:ext uri="{BB962C8B-B14F-4D97-AF65-F5344CB8AC3E}">
        <p14:creationId xmlns:p14="http://schemas.microsoft.com/office/powerpoint/2010/main" val="510619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XML was designed to be backwards compatible with the Standard Generalized Markup Language (SGML), which was designed to support structured documentation. </a:t>
            </a:r>
          </a:p>
          <a:p>
            <a:r>
              <a:rPr lang="en-US" sz="1200" kern="1200" dirty="0" smtClean="0">
                <a:solidFill>
                  <a:schemeClr val="tx1"/>
                </a:solidFill>
                <a:effectLst/>
                <a:latin typeface="+mn-lt"/>
                <a:ea typeface="+mn-ea"/>
                <a:cs typeface="+mn-cs"/>
              </a:rPr>
              <a:t>XML therefore had many design constraints.</a:t>
            </a:r>
          </a:p>
          <a:p>
            <a:r>
              <a:rPr lang="en-US" sz="1200" kern="1200" dirty="0" smtClean="0">
                <a:solidFill>
                  <a:schemeClr val="tx1"/>
                </a:solidFill>
                <a:effectLst/>
                <a:latin typeface="+mn-lt"/>
                <a:ea typeface="+mn-ea"/>
                <a:cs typeface="+mn-cs"/>
              </a:rPr>
              <a:t>XML is a pioneer in many domains, </a:t>
            </a:r>
          </a:p>
          <a:p>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JSON’s design goal is simplicity and universality. </a:t>
            </a:r>
          </a:p>
          <a:p>
            <a:r>
              <a:rPr lang="en-US" sz="1200" kern="1200" dirty="0" smtClean="0">
                <a:solidFill>
                  <a:schemeClr val="tx1"/>
                </a:solidFill>
                <a:effectLst/>
                <a:latin typeface="+mn-lt"/>
                <a:ea typeface="+mn-ea"/>
                <a:cs typeface="+mn-cs"/>
              </a:rPr>
              <a:t>JSON is trivial to generate and parse, </a:t>
            </a:r>
          </a:p>
          <a:p>
            <a:r>
              <a:rPr lang="en-US" sz="1200" kern="1200" dirty="0" smtClean="0">
                <a:solidFill>
                  <a:schemeClr val="tx1"/>
                </a:solidFill>
                <a:effectLst/>
                <a:latin typeface="+mn-lt"/>
                <a:ea typeface="+mn-ea"/>
                <a:cs typeface="+mn-cs"/>
              </a:rPr>
              <a:t>It has reduced human readability. </a:t>
            </a:r>
          </a:p>
          <a:p>
            <a:r>
              <a:rPr lang="en-US" sz="1200" kern="1200" dirty="0" smtClean="0">
                <a:solidFill>
                  <a:schemeClr val="tx1"/>
                </a:solidFill>
                <a:effectLst/>
                <a:latin typeface="+mn-lt"/>
                <a:ea typeface="+mn-ea"/>
                <a:cs typeface="+mn-cs"/>
              </a:rPr>
              <a:t>JSON data can be processed easily by every modern programming environment.</a:t>
            </a:r>
          </a:p>
          <a:p>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YAML’s </a:t>
            </a:r>
            <a:r>
              <a:rPr lang="en-US" sz="1200" kern="1200" dirty="0" smtClean="0">
                <a:solidFill>
                  <a:schemeClr val="tx1"/>
                </a:solidFill>
                <a:effectLst/>
                <a:latin typeface="+mn-lt"/>
                <a:ea typeface="+mn-ea"/>
                <a:cs typeface="+mn-cs"/>
              </a:rPr>
              <a:t>design goals are human readability </a:t>
            </a:r>
            <a:r>
              <a:rPr lang="en-US" sz="1200" kern="1200" dirty="0" smtClean="0">
                <a:solidFill>
                  <a:schemeClr val="tx1"/>
                </a:solidFill>
                <a:effectLst/>
                <a:latin typeface="+mn-lt"/>
                <a:ea typeface="+mn-ea"/>
                <a:cs typeface="+mn-cs"/>
              </a:rPr>
              <a:t>and more complete information model.</a:t>
            </a:r>
          </a:p>
          <a:p>
            <a:r>
              <a:rPr lang="en-US" sz="1200" kern="1200" dirty="0" smtClean="0">
                <a:solidFill>
                  <a:schemeClr val="tx1"/>
                </a:solidFill>
                <a:effectLst/>
                <a:latin typeface="+mn-lt"/>
                <a:ea typeface="+mn-ea"/>
                <a:cs typeface="+mn-cs"/>
              </a:rPr>
              <a:t>YAML </a:t>
            </a:r>
            <a:r>
              <a:rPr lang="en-US" sz="1200" kern="1200" dirty="0" smtClean="0">
                <a:solidFill>
                  <a:schemeClr val="tx1"/>
                </a:solidFill>
                <a:effectLst/>
                <a:latin typeface="+mn-lt"/>
                <a:ea typeface="+mn-ea"/>
                <a:cs typeface="+mn-cs"/>
              </a:rPr>
              <a:t>is more complex to generate and parse.</a:t>
            </a:r>
          </a:p>
          <a:p>
            <a:r>
              <a:rPr lang="en-US" sz="1200" kern="1200" dirty="0" smtClean="0">
                <a:solidFill>
                  <a:schemeClr val="tx1"/>
                </a:solidFill>
                <a:effectLst/>
                <a:latin typeface="+mn-lt"/>
                <a:ea typeface="+mn-ea"/>
                <a:cs typeface="+mn-cs"/>
              </a:rPr>
              <a:t>YAML </a:t>
            </a:r>
            <a:r>
              <a:rPr lang="en-US" sz="1200" kern="1200" dirty="0" smtClean="0">
                <a:solidFill>
                  <a:schemeClr val="tx1"/>
                </a:solidFill>
                <a:effectLst/>
                <a:latin typeface="+mn-lt"/>
                <a:ea typeface="+mn-ea"/>
                <a:cs typeface="+mn-cs"/>
              </a:rPr>
              <a:t>can therefore be viewed as a natural superset of </a:t>
            </a:r>
            <a:r>
              <a:rPr lang="en-US" sz="1200" kern="1200" dirty="0" smtClean="0">
                <a:solidFill>
                  <a:schemeClr val="tx1"/>
                </a:solidFill>
                <a:effectLst/>
                <a:latin typeface="+mn-lt"/>
                <a:ea typeface="+mn-ea"/>
                <a:cs typeface="+mn-cs"/>
              </a:rPr>
              <a:t>JSON. Every </a:t>
            </a:r>
            <a:r>
              <a:rPr lang="en-US" sz="1200" kern="1200" dirty="0" smtClean="0">
                <a:solidFill>
                  <a:schemeClr val="tx1"/>
                </a:solidFill>
                <a:effectLst/>
                <a:latin typeface="+mn-lt"/>
                <a:ea typeface="+mn-ea"/>
                <a:cs typeface="+mn-cs"/>
              </a:rPr>
              <a:t>JSON file is also a valid YAML file. </a:t>
            </a:r>
          </a:p>
          <a:p>
            <a:r>
              <a:rPr lang="en-US" sz="1200" kern="1200" dirty="0" smtClean="0">
                <a:solidFill>
                  <a:schemeClr val="tx1"/>
                </a:solidFill>
                <a:effectLst/>
                <a:latin typeface="+mn-lt"/>
                <a:ea typeface="+mn-ea"/>
                <a:cs typeface="+mn-cs"/>
              </a:rPr>
              <a:t>This makes it easy to migrate from JSON to YAML if/when the additional features are required.</a:t>
            </a:r>
          </a:p>
          <a:p>
            <a:r>
              <a:rPr lang="en-US" sz="1200" kern="1200" dirty="0" smtClean="0">
                <a:solidFill>
                  <a:schemeClr val="tx1"/>
                </a:solidFill>
                <a:effectLst/>
                <a:latin typeface="+mn-lt"/>
                <a:ea typeface="+mn-ea"/>
                <a:cs typeface="+mn-cs"/>
              </a:rPr>
              <a:t>YAML </a:t>
            </a:r>
            <a:r>
              <a:rPr lang="en-US" sz="1200" kern="1200" dirty="0" smtClean="0">
                <a:solidFill>
                  <a:schemeClr val="tx1"/>
                </a:solidFill>
                <a:effectLst/>
                <a:latin typeface="+mn-lt"/>
                <a:ea typeface="+mn-ea"/>
                <a:cs typeface="+mn-cs"/>
              </a:rPr>
              <a:t>is the result of lessons learned from XML.</a:t>
            </a:r>
          </a:p>
        </p:txBody>
      </p:sp>
      <p:sp>
        <p:nvSpPr>
          <p:cNvPr id="4" name="Slide Number Placeholder 3"/>
          <p:cNvSpPr>
            <a:spLocks noGrp="1"/>
          </p:cNvSpPr>
          <p:nvPr>
            <p:ph type="sldNum" sz="quarter" idx="10"/>
          </p:nvPr>
        </p:nvSpPr>
        <p:spPr/>
        <p:txBody>
          <a:bodyPr/>
          <a:lstStyle/>
          <a:p>
            <a:fld id="{C1684A51-3BF1-484E-AB21-0D6945CD5CB5}" type="slidenum">
              <a:rPr lang="en-US" smtClean="0"/>
              <a:t>7</a:t>
            </a:fld>
            <a:endParaRPr lang="en-US"/>
          </a:p>
        </p:txBody>
      </p:sp>
    </p:spTree>
    <p:extLst>
      <p:ext uri="{BB962C8B-B14F-4D97-AF65-F5344CB8AC3E}">
        <p14:creationId xmlns:p14="http://schemas.microsoft.com/office/powerpoint/2010/main" val="491534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Key Value pair: The basic type of entry in a YAML file is of key value pair. After Key and colon there is a space and then the value.</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Lists would have number of items listed under the name of the list. The elements of the list would start with a -</a:t>
            </a:r>
          </a:p>
          <a:p>
            <a:r>
              <a:rPr lang="en-US" sz="1200" kern="1200" dirty="0" smtClean="0">
                <a:solidFill>
                  <a:schemeClr val="tx1"/>
                </a:solidFill>
                <a:effectLst/>
                <a:latin typeface="+mn-lt"/>
                <a:ea typeface="+mn-ea"/>
                <a:cs typeface="+mn-cs"/>
              </a:rPr>
              <a:t>There can be n number of lists as shown here. </a:t>
            </a:r>
          </a:p>
          <a:p>
            <a:r>
              <a:rPr lang="en-US" sz="1200" kern="1200" dirty="0" smtClean="0">
                <a:solidFill>
                  <a:schemeClr val="tx1"/>
                </a:solidFill>
                <a:effectLst/>
                <a:latin typeface="+mn-lt"/>
                <a:ea typeface="+mn-ea"/>
                <a:cs typeface="+mn-cs"/>
              </a:rPr>
              <a:t>There is a list of fruits and vegetables. </a:t>
            </a:r>
          </a:p>
          <a:p>
            <a:r>
              <a:rPr lang="en-US" sz="1200" kern="1200" dirty="0" smtClean="0">
                <a:solidFill>
                  <a:schemeClr val="tx1"/>
                </a:solidFill>
                <a:effectLst/>
                <a:latin typeface="+mn-lt"/>
                <a:ea typeface="+mn-ea"/>
                <a:cs typeface="+mn-cs"/>
              </a:rPr>
              <a:t>Each element of fruit and vegetable start with the - at the starting. </a:t>
            </a:r>
          </a:p>
          <a:p>
            <a:r>
              <a:rPr lang="en-US" sz="1200" kern="1200" dirty="0" smtClean="0">
                <a:solidFill>
                  <a:schemeClr val="tx1"/>
                </a:solidFill>
                <a:effectLst/>
                <a:latin typeface="+mn-lt"/>
                <a:ea typeface="+mn-ea"/>
                <a:cs typeface="+mn-cs"/>
              </a:rPr>
              <a:t>Please note that the indentation of various elements of the array matters a lot.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More complex type would be a Dictionary and Map as shown below. </a:t>
            </a:r>
          </a:p>
          <a:p>
            <a:r>
              <a:rPr lang="en-US" sz="1200" kern="1200" dirty="0" smtClean="0">
                <a:solidFill>
                  <a:schemeClr val="tx1"/>
                </a:solidFill>
                <a:effectLst/>
                <a:latin typeface="+mn-lt"/>
                <a:ea typeface="+mn-ea"/>
                <a:cs typeface="+mn-cs"/>
              </a:rPr>
              <a:t>The various attributes - Calories, Fat and Carbs are listed each for Banana and Grapes. </a:t>
            </a:r>
          </a:p>
          <a:p>
            <a:r>
              <a:rPr lang="en-US" sz="1200" kern="1200" dirty="0" smtClean="0">
                <a:solidFill>
                  <a:schemeClr val="tx1"/>
                </a:solidFill>
                <a:effectLst/>
                <a:latin typeface="+mn-lt"/>
                <a:ea typeface="+mn-ea"/>
                <a:cs typeface="+mn-cs"/>
              </a:rPr>
              <a:t>Please note the attributes being indented properly. </a:t>
            </a: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9</a:t>
            </a:fld>
            <a:endParaRPr lang="en-US"/>
          </a:p>
        </p:txBody>
      </p:sp>
    </p:spTree>
    <p:extLst>
      <p:ext uri="{BB962C8B-B14F-4D97-AF65-F5344CB8AC3E}">
        <p14:creationId xmlns:p14="http://schemas.microsoft.com/office/powerpoint/2010/main" val="1362005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diagram Banana and its attributes have been displayed. The 3 attributes which are displayed are calories, fats and carbs. Each of the attribute have a value as displayed here. As all the attributes have been indented properly with right number of spaces, these are attributes of Banana.</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10</a:t>
            </a:fld>
            <a:endParaRPr lang="en-US"/>
          </a:p>
        </p:txBody>
      </p:sp>
    </p:spTree>
    <p:extLst>
      <p:ext uri="{BB962C8B-B14F-4D97-AF65-F5344CB8AC3E}">
        <p14:creationId xmlns:p14="http://schemas.microsoft.com/office/powerpoint/2010/main" val="1530690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Suppose we forget and write incorrectly the attributes in this fashion.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the indentation it would mean that Fats and Cards are child of Calories which is wrong.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slight indentation or unequal number of spaces would change the meaning fully.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Also never use tabs in YAML. Always remember to use right number of spaces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11</a:t>
            </a:fld>
            <a:endParaRPr lang="en-US"/>
          </a:p>
        </p:txBody>
      </p:sp>
    </p:spTree>
    <p:extLst>
      <p:ext uri="{BB962C8B-B14F-4D97-AF65-F5344CB8AC3E}">
        <p14:creationId xmlns:p14="http://schemas.microsoft.com/office/powerpoint/2010/main" val="1333904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YAML as it looks is very simple and human readable. But it can become more and more complex when there is combination of various elements with one another. Such as this one displayed here. It is a list of fruits. Each fruit has attributes and each attribute is a key value pair. So if you start combination of various such attributes, the YAML file would turn out to be more complex.</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684A51-3BF1-484E-AB21-0D6945CD5CB5}" type="slidenum">
              <a:rPr lang="en-US" smtClean="0"/>
              <a:t>12</a:t>
            </a:fld>
            <a:endParaRPr lang="en-US"/>
          </a:p>
        </p:txBody>
      </p:sp>
    </p:spTree>
    <p:extLst>
      <p:ext uri="{BB962C8B-B14F-4D97-AF65-F5344CB8AC3E}">
        <p14:creationId xmlns:p14="http://schemas.microsoft.com/office/powerpoint/2010/main" val="2089771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0"/>
            <a:ext cx="7239000" cy="712932"/>
          </a:xfrm>
        </p:spPr>
        <p:txBody>
          <a:bodyPr>
            <a:normAutofit/>
          </a:bodyPr>
          <a:lstStyle>
            <a:lvl1pPr algn="l">
              <a:defRPr sz="4000"/>
            </a:lvl1pPr>
          </a:lstStyle>
          <a:p>
            <a:r>
              <a:rPr lang="en-US" dirty="0" smtClean="0"/>
              <a:t>Click to edit Master title style</a:t>
            </a:r>
            <a:endParaRPr lang="en-US" dirty="0"/>
          </a:p>
        </p:txBody>
      </p:sp>
      <p:sp>
        <p:nvSpPr>
          <p:cNvPr id="3" name="Subtitle 2"/>
          <p:cNvSpPr>
            <a:spLocks noGrp="1"/>
          </p:cNvSpPr>
          <p:nvPr>
            <p:ph type="subTitle" idx="1"/>
          </p:nvPr>
        </p:nvSpPr>
        <p:spPr>
          <a:xfrm>
            <a:off x="304800" y="1564554"/>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8"/>
          <p:cNvSpPr>
            <a:spLocks noGrp="1"/>
          </p:cNvSpPr>
          <p:nvPr>
            <p:ph type="sldNum" sz="quarter" idx="4"/>
          </p:nvPr>
        </p:nvSpPr>
        <p:spPr>
          <a:xfrm>
            <a:off x="8458200" y="6096000"/>
            <a:ext cx="457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DA20CE7A-8DFD-4EC8-A7FF-4729C6E53E7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362200" y="2797556"/>
            <a:ext cx="4419600" cy="1099374"/>
          </a:xfrm>
        </p:spPr>
        <p:txBody>
          <a:bodyPr anchor="b">
            <a:noAutofit/>
          </a:bodyPr>
          <a:lstStyle>
            <a:lvl1pPr marL="0" indent="0" algn="ctr">
              <a:buNone/>
              <a:defRPr sz="7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Thank you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1271587"/>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304800" y="-2286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139142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5000" y="2871787"/>
            <a:ext cx="5257800" cy="2233613"/>
          </a:xfrm>
        </p:spPr>
        <p:txBody>
          <a:bodyPr anchor="t"/>
          <a:lstStyle>
            <a:lvl1pPr algn="ctr">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2286000" y="1371600"/>
            <a:ext cx="4535487" cy="1500187"/>
          </a:xfrm>
        </p:spPr>
        <p:txBody>
          <a:bodyPr anchor="b"/>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139142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8229600" cy="94456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4"/>
          </p:nvPr>
        </p:nvSpPr>
        <p:spPr>
          <a:xfrm>
            <a:off x="8458200" y="6096000"/>
            <a:ext cx="457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DA20CE7A-8DFD-4EC8-A7FF-4729C6E53E7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spcBef>
          <a:spcPct val="0"/>
        </a:spcBef>
        <a:buNone/>
        <a:defRPr sz="3000" b="1" kern="1200">
          <a:solidFill>
            <a:srgbClr val="812F9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jsonformatter.org/yaml-formatter"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hyperlink" Target="https://www.json2yaml.com/convert-yaml-to-json"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ibm.com/code/" TargetMode="Externa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ibm.com/code/patterns/deploy-spring-boot-microservices-on-kubernete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ibm.com/code/" TargetMode="External"/><Relationship Id="rId4" Type="http://schemas.openxmlformats.org/officeDocument/2006/relationships/image" Target="../media/image40.jpg"/><Relationship Id="rId5" Type="http://schemas.openxmlformats.org/officeDocument/2006/relationships/hyperlink" Target="https://bluemix.net/" TargetMode="External"/><Relationship Id="rId6" Type="http://schemas.openxmlformats.org/officeDocument/2006/relationships/image" Target="../media/image41.png"/><Relationship Id="rId7" Type="http://schemas.openxmlformats.org/officeDocument/2006/relationships/hyperlink" Target="https://www.ibm.com/watson/products-services/" TargetMode="External"/><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9" Type="http://schemas.openxmlformats.org/officeDocument/2006/relationships/hyperlink" Target="http://ibm.github.io/" TargetMode="External"/><Relationship Id="rId20" Type="http://schemas.openxmlformats.org/officeDocument/2006/relationships/hyperlink" Target="https://www.meetup.com/IBMDevConnect-Bangalore" TargetMode="External"/><Relationship Id="rId21" Type="http://schemas.openxmlformats.org/officeDocument/2006/relationships/hyperlink" Target="https://www.meetup.com/ibmcloudecosystem/" TargetMode="External"/><Relationship Id="rId22" Type="http://schemas.openxmlformats.org/officeDocument/2006/relationships/hyperlink" Target="https://www.meetup.com/Cloud-Mumbai-Meetup/" TargetMode="External"/><Relationship Id="rId23" Type="http://schemas.openxmlformats.org/officeDocument/2006/relationships/hyperlink" Target="https://www.meetup.com/Hyderabad-Cognitive-with-Cloud" TargetMode="External"/><Relationship Id="rId24" Type="http://schemas.openxmlformats.org/officeDocument/2006/relationships/image" Target="../media/image46.png"/><Relationship Id="rId25" Type="http://schemas.openxmlformats.org/officeDocument/2006/relationships/image" Target="../media/image47.png"/><Relationship Id="rId10" Type="http://schemas.openxmlformats.org/officeDocument/2006/relationships/hyperlink" Target="https://github.com/watson-developer-cloud" TargetMode="External"/><Relationship Id="rId11" Type="http://schemas.openxmlformats.org/officeDocument/2006/relationships/hyperlink" Target="https://github.com/ibm-bluemix-mobile-services" TargetMode="External"/><Relationship Id="rId12" Type="http://schemas.openxmlformats.org/officeDocument/2006/relationships/hyperlink" Target="https://developer.ibm.com/in/J" TargetMode="External"/><Relationship Id="rId13" Type="http://schemas.openxmlformats.org/officeDocument/2006/relationships/hyperlink" Target="https://developer.ibm.com/in/" TargetMode="External"/><Relationship Id="rId14" Type="http://schemas.openxmlformats.org/officeDocument/2006/relationships/hyperlink" Target="https://developer.ibm.com/tv/" TargetMode="External"/><Relationship Id="rId15" Type="http://schemas.openxmlformats.org/officeDocument/2006/relationships/hyperlink" Target="https://developer.ibm.com/recipes/" TargetMode="External"/><Relationship Id="rId16" Type="http://schemas.openxmlformats.org/officeDocument/2006/relationships/hyperlink" Target="https://ibmdevconnect.slack.com/" TargetMode="External"/><Relationship Id="rId17" Type="http://schemas.openxmlformats.org/officeDocument/2006/relationships/hyperlink" Target="http://ibm.biz/slackrequest" TargetMode="External"/><Relationship Id="rId18" Type="http://schemas.openxmlformats.org/officeDocument/2006/relationships/hyperlink" Target="https://developer.ibm.com/startups/" TargetMode="External"/><Relationship Id="rId19"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2.jpg"/><Relationship Id="rId3" Type="http://schemas.openxmlformats.org/officeDocument/2006/relationships/image" Target="../media/image43.png"/><Relationship Id="rId4" Type="http://schemas.openxmlformats.org/officeDocument/2006/relationships/image" Target="../media/image44.jpg"/><Relationship Id="rId5" Type="http://schemas.openxmlformats.org/officeDocument/2006/relationships/hyperlink" Target="https://github.com/IBMDevConnect" TargetMode="External"/><Relationship Id="rId6" Type="http://schemas.openxmlformats.org/officeDocument/2006/relationships/hyperlink" Target="https://github.com/IBM/" TargetMode="External"/><Relationship Id="rId7" Type="http://schemas.openxmlformats.org/officeDocument/2006/relationships/hyperlink" Target="https://github.com/IBM-Cloud/" TargetMode="External"/><Relationship Id="rId8" Type="http://schemas.openxmlformats.org/officeDocument/2006/relationships/hyperlink" Target="https://ibm-bluemix.github.io/#!/"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yaml.org/spec/1.2/spec.html#native data structu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57200"/>
            <a:ext cx="8305800" cy="1241425"/>
          </a:xfrm>
        </p:spPr>
        <p:txBody>
          <a:bodyPr>
            <a:normAutofit/>
          </a:bodyPr>
          <a:lstStyle/>
          <a:p>
            <a:r>
              <a:rPr lang="en-US" dirty="0" smtClean="0">
                <a:solidFill>
                  <a:srgbClr val="972978"/>
                </a:solidFill>
              </a:rPr>
              <a:t>YAML - its usage in Kubernetes</a:t>
            </a:r>
            <a:endParaRPr lang="en-US" dirty="0">
              <a:solidFill>
                <a:srgbClr val="972978"/>
              </a:solidFill>
            </a:endParaRPr>
          </a:p>
        </p:txBody>
      </p:sp>
      <p:sp>
        <p:nvSpPr>
          <p:cNvPr id="3" name="Subtitle 2"/>
          <p:cNvSpPr>
            <a:spLocks noGrp="1"/>
          </p:cNvSpPr>
          <p:nvPr>
            <p:ph type="subTitle" idx="1"/>
          </p:nvPr>
        </p:nvSpPr>
        <p:spPr/>
        <p:txBody>
          <a:bodyPr/>
          <a:lstStyle/>
          <a:p>
            <a:r>
              <a:rPr lang="en-US" dirty="0" smtClean="0"/>
              <a:t>Raghavendra Deshpande, Developer Advocate, IBM</a:t>
            </a:r>
            <a:endParaRPr lang="en-US" dirty="0"/>
          </a:p>
          <a:p>
            <a:endParaRPr lang="en-US" dirty="0"/>
          </a:p>
        </p:txBody>
      </p:sp>
      <p:sp>
        <p:nvSpPr>
          <p:cNvPr id="6" name="TextBox 4"/>
          <p:cNvSpPr txBox="1">
            <a:spLocks noChangeArrowheads="1"/>
          </p:cNvSpPr>
          <p:nvPr/>
        </p:nvSpPr>
        <p:spPr bwMode="auto">
          <a:xfrm>
            <a:off x="457200" y="2514600"/>
            <a:ext cx="838200" cy="646113"/>
          </a:xfrm>
          <a:prstGeom prst="rect">
            <a:avLst/>
          </a:prstGeom>
          <a:noFill/>
          <a:ln w="9525">
            <a:noFill/>
            <a:miter lim="800000"/>
            <a:headEnd/>
            <a:tailEnd/>
          </a:ln>
        </p:spPr>
        <p:txBody>
          <a:bodyPr>
            <a:spAutoFit/>
          </a:bodyPr>
          <a:lstStyle/>
          <a:p>
            <a:pPr algn="ctr"/>
            <a:r>
              <a:rPr lang="en-US" sz="1200" i="1" dirty="0"/>
              <a:t>Your company logo here</a:t>
            </a:r>
          </a:p>
        </p:txBody>
      </p:sp>
      <p:pic>
        <p:nvPicPr>
          <p:cNvPr id="4" name="Picture 3"/>
          <p:cNvPicPr>
            <a:picLocks noChangeAspect="1"/>
          </p:cNvPicPr>
          <p:nvPr/>
        </p:nvPicPr>
        <p:blipFill>
          <a:blip r:embed="rId2"/>
          <a:stretch>
            <a:fillRect/>
          </a:stretch>
        </p:blipFill>
        <p:spPr>
          <a:xfrm>
            <a:off x="304800" y="2598924"/>
            <a:ext cx="1092200" cy="482600"/>
          </a:xfrm>
          <a:prstGeom prst="rect">
            <a:avLst/>
          </a:prstGeom>
        </p:spPr>
      </p:pic>
    </p:spTree>
    <p:extLst>
      <p:ext uri="{BB962C8B-B14F-4D97-AF65-F5344CB8AC3E}">
        <p14:creationId xmlns:p14="http://schemas.microsoft.com/office/powerpoint/2010/main" val="1782806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SPACES in YAML </a:t>
            </a:r>
            <a:endParaRPr lang="en-US" dirty="0"/>
          </a:p>
        </p:txBody>
      </p:sp>
      <p:pic>
        <p:nvPicPr>
          <p:cNvPr id="4" name="Content Placeholder 3"/>
          <p:cNvPicPr>
            <a:picLocks noGrp="1"/>
          </p:cNvPicPr>
          <p:nvPr>
            <p:ph idx="1"/>
          </p:nvPr>
        </p:nvPicPr>
        <p:blipFill>
          <a:blip r:embed="rId3"/>
          <a:stretch>
            <a:fillRect/>
          </a:stretch>
        </p:blipFill>
        <p:spPr>
          <a:xfrm>
            <a:off x="2534450" y="1600200"/>
            <a:ext cx="4075100" cy="4525963"/>
          </a:xfrm>
          <a:prstGeom prst="rect">
            <a:avLst/>
          </a:prstGeom>
        </p:spPr>
      </p:pic>
    </p:spTree>
    <p:extLst>
      <p:ext uri="{BB962C8B-B14F-4D97-AF65-F5344CB8AC3E}">
        <p14:creationId xmlns:p14="http://schemas.microsoft.com/office/powerpoint/2010/main" val="17908533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Importance of SPACES in YAML </a:t>
            </a:r>
            <a:br>
              <a:rPr lang="en-US" dirty="0" smtClean="0"/>
            </a:br>
            <a:r>
              <a:rPr lang="en-US" b="0" dirty="0"/>
              <a:t>NEVER use tabs in a YAML file</a:t>
            </a:r>
            <a:endParaRPr lang="en-US" dirty="0"/>
          </a:p>
        </p:txBody>
      </p:sp>
      <p:pic>
        <p:nvPicPr>
          <p:cNvPr id="4" name="Content Placeholder 3"/>
          <p:cNvPicPr>
            <a:picLocks noGrp="1"/>
          </p:cNvPicPr>
          <p:nvPr>
            <p:ph idx="1"/>
          </p:nvPr>
        </p:nvPicPr>
        <p:blipFill>
          <a:blip r:embed="rId3"/>
          <a:stretch>
            <a:fillRect/>
          </a:stretch>
        </p:blipFill>
        <p:spPr>
          <a:xfrm>
            <a:off x="1466846" y="1600200"/>
            <a:ext cx="6210308" cy="4525963"/>
          </a:xfrm>
          <a:prstGeom prst="rect">
            <a:avLst/>
          </a:prstGeom>
        </p:spPr>
      </p:pic>
    </p:spTree>
    <p:extLst>
      <p:ext uri="{BB962C8B-B14F-4D97-AF65-F5344CB8AC3E}">
        <p14:creationId xmlns:p14="http://schemas.microsoft.com/office/powerpoint/2010/main" val="1888974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YAML structures</a:t>
            </a:r>
            <a:endParaRPr lang="en-US" dirty="0"/>
          </a:p>
        </p:txBody>
      </p:sp>
      <p:pic>
        <p:nvPicPr>
          <p:cNvPr id="4" name="Content Placeholder 3"/>
          <p:cNvPicPr>
            <a:picLocks noGrp="1"/>
          </p:cNvPicPr>
          <p:nvPr>
            <p:ph idx="1"/>
          </p:nvPr>
        </p:nvPicPr>
        <p:blipFill>
          <a:blip r:embed="rId3"/>
          <a:stretch>
            <a:fillRect/>
          </a:stretch>
        </p:blipFill>
        <p:spPr>
          <a:xfrm>
            <a:off x="1930400" y="1634331"/>
            <a:ext cx="5283200" cy="4457700"/>
          </a:xfrm>
          <a:prstGeom prst="rect">
            <a:avLst/>
          </a:prstGeom>
        </p:spPr>
      </p:pic>
    </p:spTree>
    <p:extLst>
      <p:ext uri="{BB962C8B-B14F-4D97-AF65-F5344CB8AC3E}">
        <p14:creationId xmlns:p14="http://schemas.microsoft.com/office/powerpoint/2010/main" val="227935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YAML structures</a:t>
            </a:r>
            <a:endParaRPr lang="en-US" dirty="0"/>
          </a:p>
        </p:txBody>
      </p:sp>
      <p:pic>
        <p:nvPicPr>
          <p:cNvPr id="4" name="Content Placeholder 3"/>
          <p:cNvPicPr>
            <a:picLocks noGrp="1"/>
          </p:cNvPicPr>
          <p:nvPr>
            <p:ph idx="1"/>
          </p:nvPr>
        </p:nvPicPr>
        <p:blipFill>
          <a:blip r:embed="rId3"/>
          <a:stretch>
            <a:fillRect/>
          </a:stretch>
        </p:blipFill>
        <p:spPr>
          <a:xfrm>
            <a:off x="1160969" y="1600200"/>
            <a:ext cx="6822061" cy="4525963"/>
          </a:xfrm>
          <a:prstGeom prst="rect">
            <a:avLst/>
          </a:prstGeom>
        </p:spPr>
      </p:pic>
    </p:spTree>
    <p:extLst>
      <p:ext uri="{BB962C8B-B14F-4D97-AF65-F5344CB8AC3E}">
        <p14:creationId xmlns:p14="http://schemas.microsoft.com/office/powerpoint/2010/main" val="486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100" y="2312195"/>
            <a:ext cx="5257800" cy="1345406"/>
          </a:xfrm>
        </p:spPr>
        <p:txBody>
          <a:bodyPr/>
          <a:lstStyle/>
          <a:p>
            <a:r>
              <a:rPr lang="en-US" dirty="0" smtClean="0">
                <a:solidFill>
                  <a:schemeClr val="bg1"/>
                </a:solidFill>
              </a:rPr>
              <a:t>YAML BASICS in a slide</a:t>
            </a:r>
            <a:endParaRPr lang="en-US" dirty="0">
              <a:solidFill>
                <a:schemeClr val="bg1"/>
              </a:solidFill>
            </a:endParaRPr>
          </a:p>
        </p:txBody>
      </p:sp>
    </p:spTree>
    <p:extLst>
      <p:ext uri="{BB962C8B-B14F-4D97-AF65-F5344CB8AC3E}">
        <p14:creationId xmlns:p14="http://schemas.microsoft.com/office/powerpoint/2010/main" val="715181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YAML Basics in one slide</a:t>
            </a:r>
            <a:endParaRPr lang="en-US" dirty="0"/>
          </a:p>
        </p:txBody>
      </p:sp>
      <p:pic>
        <p:nvPicPr>
          <p:cNvPr id="5" name="Content Placeholder 4"/>
          <p:cNvPicPr>
            <a:picLocks noGrp="1" noChangeAspect="1"/>
          </p:cNvPicPr>
          <p:nvPr>
            <p:ph idx="1"/>
          </p:nvPr>
        </p:nvPicPr>
        <p:blipFill>
          <a:blip r:embed="rId3"/>
          <a:stretch>
            <a:fillRect/>
          </a:stretch>
        </p:blipFill>
        <p:spPr>
          <a:xfrm>
            <a:off x="1447800" y="1600200"/>
            <a:ext cx="6172200" cy="4525963"/>
          </a:xfrm>
          <a:prstGeom prst="rect">
            <a:avLst/>
          </a:prstGeom>
        </p:spPr>
      </p:pic>
    </p:spTree>
    <p:extLst>
      <p:ext uri="{BB962C8B-B14F-4D97-AF65-F5344CB8AC3E}">
        <p14:creationId xmlns:p14="http://schemas.microsoft.com/office/powerpoint/2010/main" val="880662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100" y="2312194"/>
            <a:ext cx="5753100" cy="1726405"/>
          </a:xfrm>
        </p:spPr>
        <p:txBody>
          <a:bodyPr>
            <a:normAutofit fontScale="90000"/>
          </a:bodyPr>
          <a:lstStyle/>
          <a:p>
            <a:pPr algn="l"/>
            <a:r>
              <a:rPr lang="en-US" dirty="0" smtClean="0">
                <a:solidFill>
                  <a:schemeClr val="bg1"/>
                </a:solidFill>
              </a:rPr>
              <a:t>YAML VALIDATOR </a:t>
            </a:r>
            <a:br>
              <a:rPr lang="en-US" dirty="0" smtClean="0">
                <a:solidFill>
                  <a:schemeClr val="bg1"/>
                </a:solidFill>
              </a:rPr>
            </a:br>
            <a:r>
              <a:rPr lang="en-US" dirty="0" smtClean="0">
                <a:solidFill>
                  <a:schemeClr val="bg1"/>
                </a:solidFill>
              </a:rPr>
              <a:t>yaml to json</a:t>
            </a:r>
            <a:r>
              <a:rPr lang="en-US" dirty="0">
                <a:solidFill>
                  <a:schemeClr val="bg1"/>
                </a:solidFill>
              </a:rPr>
              <a:t> </a:t>
            </a:r>
            <a:r>
              <a:rPr lang="en-US" dirty="0" smtClean="0">
                <a:solidFill>
                  <a:schemeClr val="bg1"/>
                </a:solidFill>
              </a:rPr>
              <a:t>conversion</a:t>
            </a:r>
            <a:endParaRPr lang="en-US" dirty="0">
              <a:solidFill>
                <a:schemeClr val="bg1"/>
              </a:solidFill>
            </a:endParaRPr>
          </a:p>
        </p:txBody>
      </p:sp>
    </p:spTree>
    <p:extLst>
      <p:ext uri="{BB962C8B-B14F-4D97-AF65-F5344CB8AC3E}">
        <p14:creationId xmlns:p14="http://schemas.microsoft.com/office/powerpoint/2010/main" val="5504278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YAML Validator/Formatter</a:t>
            </a:r>
            <a:endParaRPr lang="en-US" dirty="0"/>
          </a:p>
        </p:txBody>
      </p:sp>
      <p:sp>
        <p:nvSpPr>
          <p:cNvPr id="3" name="Content Placeholder 2"/>
          <p:cNvSpPr>
            <a:spLocks noGrp="1"/>
          </p:cNvSpPr>
          <p:nvPr>
            <p:ph idx="1"/>
          </p:nvPr>
        </p:nvSpPr>
        <p:spPr>
          <a:xfrm>
            <a:off x="457200" y="1325562"/>
            <a:ext cx="8229600" cy="4800601"/>
          </a:xfrm>
        </p:spPr>
        <p:txBody>
          <a:bodyPr/>
          <a:lstStyle/>
          <a:p>
            <a:r>
              <a:rPr lang="en-US" dirty="0">
                <a:hlinkClick r:id="rId3"/>
              </a:rPr>
              <a:t>https://</a:t>
            </a:r>
            <a:r>
              <a:rPr lang="en-US" dirty="0" smtClean="0">
                <a:hlinkClick r:id="rId3"/>
              </a:rPr>
              <a:t>jsonformatter.org/yaml-formatter</a:t>
            </a:r>
            <a:endParaRPr lang="en-US" dirty="0" smtClean="0"/>
          </a:p>
          <a:p>
            <a:endParaRPr lang="en-US" dirty="0"/>
          </a:p>
        </p:txBody>
      </p:sp>
      <p:pic>
        <p:nvPicPr>
          <p:cNvPr id="4" name="Picture 3"/>
          <p:cNvPicPr>
            <a:picLocks noChangeAspect="1"/>
          </p:cNvPicPr>
          <p:nvPr/>
        </p:nvPicPr>
        <p:blipFill>
          <a:blip r:embed="rId4"/>
          <a:stretch>
            <a:fillRect/>
          </a:stretch>
        </p:blipFill>
        <p:spPr>
          <a:xfrm>
            <a:off x="483636" y="2057400"/>
            <a:ext cx="8237376" cy="4068763"/>
          </a:xfrm>
          <a:prstGeom prst="rect">
            <a:avLst/>
          </a:prstGeom>
        </p:spPr>
      </p:pic>
    </p:spTree>
    <p:extLst>
      <p:ext uri="{BB962C8B-B14F-4D97-AF65-F5344CB8AC3E}">
        <p14:creationId xmlns:p14="http://schemas.microsoft.com/office/powerpoint/2010/main" val="5883914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YAML Conversion to JSON</a:t>
            </a:r>
            <a:endParaRPr lang="en-US" dirty="0"/>
          </a:p>
        </p:txBody>
      </p:sp>
      <p:sp>
        <p:nvSpPr>
          <p:cNvPr id="3" name="Content Placeholder 2"/>
          <p:cNvSpPr>
            <a:spLocks noGrp="1"/>
          </p:cNvSpPr>
          <p:nvPr>
            <p:ph idx="1"/>
          </p:nvPr>
        </p:nvSpPr>
        <p:spPr>
          <a:xfrm>
            <a:off x="457200" y="1325562"/>
            <a:ext cx="8229600" cy="4800601"/>
          </a:xfrm>
        </p:spPr>
        <p:txBody>
          <a:bodyPr/>
          <a:lstStyle/>
          <a:p>
            <a:r>
              <a:rPr lang="en-US" dirty="0">
                <a:hlinkClick r:id="rId3"/>
              </a:rPr>
              <a:t>https://</a:t>
            </a:r>
            <a:r>
              <a:rPr lang="en-US" dirty="0" smtClean="0">
                <a:hlinkClick r:id="rId3"/>
              </a:rPr>
              <a:t>www.json2yaml.com/convert-yaml-to-json</a:t>
            </a:r>
            <a:endParaRPr lang="en-US" dirty="0" smtClean="0"/>
          </a:p>
          <a:p>
            <a:r>
              <a:rPr lang="en-US" dirty="0"/>
              <a:t>https://</a:t>
            </a:r>
            <a:r>
              <a:rPr lang="en-US" dirty="0" err="1"/>
              <a:t>yaml</a:t>
            </a:r>
            <a:r>
              <a:rPr lang="en-US" dirty="0"/>
              <a:t>-online-</a:t>
            </a:r>
            <a:r>
              <a:rPr lang="en-US" dirty="0" err="1"/>
              <a:t>parser.appspot.com</a:t>
            </a:r>
            <a:r>
              <a:rPr lang="en-US" dirty="0"/>
              <a:t>/</a:t>
            </a:r>
          </a:p>
        </p:txBody>
      </p:sp>
      <p:pic>
        <p:nvPicPr>
          <p:cNvPr id="5" name="Picture 4"/>
          <p:cNvPicPr>
            <a:picLocks noChangeAspect="1"/>
          </p:cNvPicPr>
          <p:nvPr/>
        </p:nvPicPr>
        <p:blipFill>
          <a:blip r:embed="rId4"/>
          <a:stretch>
            <a:fillRect/>
          </a:stretch>
        </p:blipFill>
        <p:spPr>
          <a:xfrm>
            <a:off x="124277" y="2270124"/>
            <a:ext cx="8895446" cy="4587876"/>
          </a:xfrm>
          <a:prstGeom prst="rect">
            <a:avLst/>
          </a:prstGeom>
        </p:spPr>
      </p:pic>
    </p:spTree>
    <p:extLst>
      <p:ext uri="{BB962C8B-B14F-4D97-AF65-F5344CB8AC3E}">
        <p14:creationId xmlns:p14="http://schemas.microsoft.com/office/powerpoint/2010/main" val="127137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100" y="2312195"/>
            <a:ext cx="5257800" cy="1345406"/>
          </a:xfrm>
        </p:spPr>
        <p:txBody>
          <a:bodyPr>
            <a:normAutofit fontScale="90000"/>
          </a:bodyPr>
          <a:lstStyle/>
          <a:p>
            <a:r>
              <a:rPr lang="en-US" dirty="0" smtClean="0">
                <a:solidFill>
                  <a:schemeClr val="bg1"/>
                </a:solidFill>
              </a:rPr>
              <a:t>COMPARISON BETWEEN PROPERTIES FILE AND YAML</a:t>
            </a:r>
            <a:endParaRPr lang="en-US" dirty="0">
              <a:solidFill>
                <a:schemeClr val="bg1"/>
              </a:solidFill>
            </a:endParaRPr>
          </a:p>
        </p:txBody>
      </p:sp>
    </p:spTree>
    <p:extLst>
      <p:ext uri="{BB962C8B-B14F-4D97-AF65-F5344CB8AC3E}">
        <p14:creationId xmlns:p14="http://schemas.microsoft.com/office/powerpoint/2010/main" val="394344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100" y="2312195"/>
            <a:ext cx="5257800" cy="1345406"/>
          </a:xfrm>
        </p:spPr>
        <p:txBody>
          <a:bodyPr/>
          <a:lstStyle/>
          <a:p>
            <a:r>
              <a:rPr lang="en-US" dirty="0" smtClean="0">
                <a:solidFill>
                  <a:schemeClr val="bg1"/>
                </a:solidFill>
              </a:rPr>
              <a:t>Agenda</a:t>
            </a:r>
            <a:endParaRPr lang="en-US" dirty="0">
              <a:solidFill>
                <a:schemeClr val="bg1"/>
              </a:solidFill>
            </a:endParaRPr>
          </a:p>
        </p:txBody>
      </p:sp>
    </p:spTree>
    <p:extLst>
      <p:ext uri="{BB962C8B-B14F-4D97-AF65-F5344CB8AC3E}">
        <p14:creationId xmlns:p14="http://schemas.microsoft.com/office/powerpoint/2010/main" val="1528551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Properties file vs YAML</a:t>
            </a:r>
            <a:endParaRPr lang="en-US" dirty="0"/>
          </a:p>
        </p:txBody>
      </p:sp>
      <p:pic>
        <p:nvPicPr>
          <p:cNvPr id="4" name="Content Placeholder 3"/>
          <p:cNvPicPr>
            <a:picLocks noGrp="1"/>
          </p:cNvPicPr>
          <p:nvPr>
            <p:ph idx="1"/>
          </p:nvPr>
        </p:nvPicPr>
        <p:blipFill>
          <a:blip r:embed="rId3"/>
          <a:stretch>
            <a:fillRect/>
          </a:stretch>
        </p:blipFill>
        <p:spPr>
          <a:xfrm>
            <a:off x="457200" y="1789115"/>
            <a:ext cx="8229600" cy="4148133"/>
          </a:xfrm>
          <a:prstGeom prst="rect">
            <a:avLst/>
          </a:prstGeom>
        </p:spPr>
      </p:pic>
    </p:spTree>
    <p:extLst>
      <p:ext uri="{BB962C8B-B14F-4D97-AF65-F5344CB8AC3E}">
        <p14:creationId xmlns:p14="http://schemas.microsoft.com/office/powerpoint/2010/main" val="613207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100" y="2312195"/>
            <a:ext cx="5257800" cy="1345406"/>
          </a:xfrm>
        </p:spPr>
        <p:txBody>
          <a:bodyPr/>
          <a:lstStyle/>
          <a:p>
            <a:r>
              <a:rPr lang="en-US" dirty="0" err="1" smtClean="0">
                <a:solidFill>
                  <a:schemeClr val="bg1"/>
                </a:solidFill>
              </a:rPr>
              <a:t>Yaml</a:t>
            </a:r>
            <a:r>
              <a:rPr lang="en-US" dirty="0" smtClean="0">
                <a:solidFill>
                  <a:schemeClr val="bg1"/>
                </a:solidFill>
              </a:rPr>
              <a:t> in </a:t>
            </a:r>
            <a:r>
              <a:rPr lang="en-US" dirty="0" err="1" smtClean="0">
                <a:solidFill>
                  <a:schemeClr val="bg1"/>
                </a:solidFill>
              </a:rPr>
              <a:t>ansible</a:t>
            </a:r>
            <a:endParaRPr lang="en-US" dirty="0">
              <a:solidFill>
                <a:schemeClr val="bg1"/>
              </a:solidFill>
            </a:endParaRPr>
          </a:p>
        </p:txBody>
      </p:sp>
    </p:spTree>
    <p:extLst>
      <p:ext uri="{BB962C8B-B14F-4D97-AF65-F5344CB8AC3E}">
        <p14:creationId xmlns:p14="http://schemas.microsoft.com/office/powerpoint/2010/main" val="1861409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ANSIBLE PLAYBOOK</a:t>
            </a:r>
            <a:endParaRPr lang="en-US" dirty="0"/>
          </a:p>
        </p:txBody>
      </p:sp>
      <p:pic>
        <p:nvPicPr>
          <p:cNvPr id="5" name="Content Placeholder 4"/>
          <p:cNvPicPr>
            <a:picLocks noGrp="1"/>
          </p:cNvPicPr>
          <p:nvPr>
            <p:ph idx="1"/>
          </p:nvPr>
        </p:nvPicPr>
        <p:blipFill>
          <a:blip r:embed="rId3"/>
          <a:stretch>
            <a:fillRect/>
          </a:stretch>
        </p:blipFill>
        <p:spPr>
          <a:xfrm>
            <a:off x="457200" y="2194368"/>
            <a:ext cx="8229600" cy="3337626"/>
          </a:xfrm>
          <a:prstGeom prst="rect">
            <a:avLst/>
          </a:prstGeom>
        </p:spPr>
      </p:pic>
    </p:spTree>
    <p:extLst>
      <p:ext uri="{BB962C8B-B14F-4D97-AF65-F5344CB8AC3E}">
        <p14:creationId xmlns:p14="http://schemas.microsoft.com/office/powerpoint/2010/main" val="10927122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ANSIBLE </a:t>
            </a:r>
            <a:r>
              <a:rPr lang="en-US" dirty="0" smtClean="0"/>
              <a:t>PLAYBOOK FORMAT</a:t>
            </a:r>
            <a:endParaRPr lang="en-US" dirty="0"/>
          </a:p>
        </p:txBody>
      </p:sp>
      <p:pic>
        <p:nvPicPr>
          <p:cNvPr id="4" name="Content Placeholder 3"/>
          <p:cNvPicPr>
            <a:picLocks noGrp="1"/>
          </p:cNvPicPr>
          <p:nvPr>
            <p:ph idx="1"/>
          </p:nvPr>
        </p:nvPicPr>
        <p:blipFill>
          <a:blip r:embed="rId3"/>
          <a:stretch>
            <a:fillRect/>
          </a:stretch>
        </p:blipFill>
        <p:spPr>
          <a:xfrm>
            <a:off x="2022714" y="1600200"/>
            <a:ext cx="5098571" cy="4525963"/>
          </a:xfrm>
          <a:prstGeom prst="rect">
            <a:avLst/>
          </a:prstGeom>
        </p:spPr>
      </p:pic>
    </p:spTree>
    <p:extLst>
      <p:ext uri="{BB962C8B-B14F-4D97-AF65-F5344CB8AC3E}">
        <p14:creationId xmlns:p14="http://schemas.microsoft.com/office/powerpoint/2010/main" val="1516904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100" y="2312195"/>
            <a:ext cx="5257800" cy="1345406"/>
          </a:xfrm>
        </p:spPr>
        <p:txBody>
          <a:bodyPr/>
          <a:lstStyle/>
          <a:p>
            <a:r>
              <a:rPr lang="en-US" dirty="0" smtClean="0">
                <a:solidFill>
                  <a:schemeClr val="bg1"/>
                </a:solidFill>
              </a:rPr>
              <a:t>YAML in python</a:t>
            </a:r>
            <a:endParaRPr lang="en-US" dirty="0">
              <a:solidFill>
                <a:schemeClr val="bg1"/>
              </a:solidFill>
            </a:endParaRPr>
          </a:p>
        </p:txBody>
      </p:sp>
    </p:spTree>
    <p:extLst>
      <p:ext uri="{BB962C8B-B14F-4D97-AF65-F5344CB8AC3E}">
        <p14:creationId xmlns:p14="http://schemas.microsoft.com/office/powerpoint/2010/main" val="1445476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YAML in Python</a:t>
            </a:r>
            <a:endParaRPr lang="en-US" dirty="0"/>
          </a:p>
        </p:txBody>
      </p:sp>
      <p:pic>
        <p:nvPicPr>
          <p:cNvPr id="4" name="Content Placeholder 3"/>
          <p:cNvPicPr>
            <a:picLocks noGrp="1"/>
          </p:cNvPicPr>
          <p:nvPr>
            <p:ph idx="1"/>
          </p:nvPr>
        </p:nvPicPr>
        <p:blipFill>
          <a:blip r:embed="rId3"/>
          <a:stretch>
            <a:fillRect/>
          </a:stretch>
        </p:blipFill>
        <p:spPr>
          <a:xfrm>
            <a:off x="457200" y="2214222"/>
            <a:ext cx="8229600" cy="3297919"/>
          </a:xfrm>
          <a:prstGeom prst="rect">
            <a:avLst/>
          </a:prstGeom>
        </p:spPr>
      </p:pic>
    </p:spTree>
    <p:extLst>
      <p:ext uri="{BB962C8B-B14F-4D97-AF65-F5344CB8AC3E}">
        <p14:creationId xmlns:p14="http://schemas.microsoft.com/office/powerpoint/2010/main" val="1693890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YAML in Python</a:t>
            </a:r>
            <a:endParaRPr lang="en-US" dirty="0"/>
          </a:p>
        </p:txBody>
      </p:sp>
      <p:pic>
        <p:nvPicPr>
          <p:cNvPr id="4" name="Picture 3"/>
          <p:cNvPicPr/>
          <p:nvPr/>
        </p:nvPicPr>
        <p:blipFill>
          <a:blip r:embed="rId3"/>
          <a:stretch>
            <a:fillRect/>
          </a:stretch>
        </p:blipFill>
        <p:spPr>
          <a:xfrm>
            <a:off x="1524000" y="1600200"/>
            <a:ext cx="5727700" cy="2357120"/>
          </a:xfrm>
          <a:prstGeom prst="rect">
            <a:avLst/>
          </a:prstGeom>
        </p:spPr>
      </p:pic>
      <p:pic>
        <p:nvPicPr>
          <p:cNvPr id="5" name="Content Placeholder 4"/>
          <p:cNvPicPr>
            <a:picLocks noGrp="1"/>
          </p:cNvPicPr>
          <p:nvPr>
            <p:ph idx="1"/>
          </p:nvPr>
        </p:nvPicPr>
        <p:blipFill>
          <a:blip r:embed="rId4"/>
          <a:stretch>
            <a:fillRect/>
          </a:stretch>
        </p:blipFill>
        <p:spPr>
          <a:xfrm>
            <a:off x="1524000" y="4231958"/>
            <a:ext cx="5727700" cy="2036631"/>
          </a:xfrm>
          <a:prstGeom prst="rect">
            <a:avLst/>
          </a:prstGeom>
        </p:spPr>
      </p:pic>
    </p:spTree>
    <p:extLst>
      <p:ext uri="{BB962C8B-B14F-4D97-AF65-F5344CB8AC3E}">
        <p14:creationId xmlns:p14="http://schemas.microsoft.com/office/powerpoint/2010/main" val="896383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YAML in Python</a:t>
            </a:r>
          </a:p>
        </p:txBody>
      </p:sp>
      <p:sp>
        <p:nvSpPr>
          <p:cNvPr id="7" name="Content Placeholder 6"/>
          <p:cNvSpPr>
            <a:spLocks noGrp="1"/>
          </p:cNvSpPr>
          <p:nvPr>
            <p:ph idx="1"/>
          </p:nvPr>
        </p:nvSpPr>
        <p:spPr/>
        <p:txBody>
          <a:bodyPr/>
          <a:lstStyle/>
          <a:p>
            <a:endParaRPr lang="en-US"/>
          </a:p>
        </p:txBody>
      </p:sp>
      <p:pic>
        <p:nvPicPr>
          <p:cNvPr id="9" name="Picture 8"/>
          <p:cNvPicPr>
            <a:picLocks noChangeAspect="1"/>
          </p:cNvPicPr>
          <p:nvPr/>
        </p:nvPicPr>
        <p:blipFill>
          <a:blip r:embed="rId2"/>
          <a:stretch>
            <a:fillRect/>
          </a:stretch>
        </p:blipFill>
        <p:spPr>
          <a:xfrm>
            <a:off x="1210258" y="2727324"/>
            <a:ext cx="5829300" cy="3505200"/>
          </a:xfrm>
          <a:prstGeom prst="rect">
            <a:avLst/>
          </a:prstGeom>
        </p:spPr>
      </p:pic>
      <p:pic>
        <p:nvPicPr>
          <p:cNvPr id="10" name="Picture 9"/>
          <p:cNvPicPr>
            <a:picLocks noChangeAspect="1"/>
          </p:cNvPicPr>
          <p:nvPr/>
        </p:nvPicPr>
        <p:blipFill>
          <a:blip r:embed="rId3"/>
          <a:stretch>
            <a:fillRect/>
          </a:stretch>
        </p:blipFill>
        <p:spPr>
          <a:xfrm>
            <a:off x="1229697" y="1600200"/>
            <a:ext cx="3911600" cy="1054100"/>
          </a:xfrm>
          <a:prstGeom prst="rect">
            <a:avLst/>
          </a:prstGeom>
        </p:spPr>
      </p:pic>
    </p:spTree>
    <p:extLst>
      <p:ext uri="{BB962C8B-B14F-4D97-AF65-F5344CB8AC3E}">
        <p14:creationId xmlns:p14="http://schemas.microsoft.com/office/powerpoint/2010/main" val="7775575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YAML in Python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371600" y="1325562"/>
            <a:ext cx="6934200" cy="5532438"/>
          </a:xfrm>
          <a:prstGeom prst="rect">
            <a:avLst/>
          </a:prstGeom>
        </p:spPr>
      </p:pic>
    </p:spTree>
    <p:extLst>
      <p:ext uri="{BB962C8B-B14F-4D97-AF65-F5344CB8AC3E}">
        <p14:creationId xmlns:p14="http://schemas.microsoft.com/office/powerpoint/2010/main" val="10687800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YAML in Python</a:t>
            </a:r>
            <a:endParaRPr lang="en-US" dirty="0"/>
          </a:p>
        </p:txBody>
      </p:sp>
      <p:sp>
        <p:nvSpPr>
          <p:cNvPr id="5" name="Content Placeholder 4"/>
          <p:cNvSpPr>
            <a:spLocks noGrp="1"/>
          </p:cNvSpPr>
          <p:nvPr>
            <p:ph idx="1"/>
          </p:nvPr>
        </p:nvSpPr>
        <p:spPr/>
        <p:txBody>
          <a:bodyPr>
            <a:normAutofit/>
          </a:bodyPr>
          <a:lstStyle/>
          <a:p>
            <a:pPr marL="0" indent="0">
              <a:buNone/>
            </a:pPr>
            <a:r>
              <a:rPr lang="en-US" dirty="0" smtClean="0"/>
              <a:t>Input: </a:t>
            </a:r>
            <a:r>
              <a:rPr lang="en-US" dirty="0" err="1"/>
              <a:t>t</a:t>
            </a:r>
            <a:r>
              <a:rPr lang="en-US" dirty="0" err="1" smtClean="0"/>
              <a:t>est.yaml</a:t>
            </a:r>
            <a:r>
              <a:rPr lang="en-US" dirty="0" smtClean="0"/>
              <a:t> </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Output of YAML Load:</a:t>
            </a:r>
          </a:p>
          <a:p>
            <a:pPr marL="0" indent="0">
              <a:buNone/>
            </a:pPr>
            <a:r>
              <a:rPr lang="mr-IN" dirty="0" smtClean="0"/>
              <a:t>{</a:t>
            </a:r>
            <a:r>
              <a:rPr lang="mr-IN" dirty="0"/>
              <a:t>'</a:t>
            </a:r>
            <a:r>
              <a:rPr lang="mr-IN" dirty="0" err="1"/>
              <a:t>items</a:t>
            </a:r>
            <a:r>
              <a:rPr lang="mr-IN" dirty="0"/>
              <a:t>': {'</a:t>
            </a:r>
            <a:r>
              <a:rPr lang="mr-IN" dirty="0" err="1"/>
              <a:t>sword</a:t>
            </a:r>
            <a:r>
              <a:rPr lang="mr-IN" dirty="0"/>
              <a:t>': 100, '</a:t>
            </a:r>
            <a:r>
              <a:rPr lang="mr-IN" dirty="0" err="1"/>
              <a:t>axe</a:t>
            </a:r>
            <a:r>
              <a:rPr lang="mr-IN" dirty="0"/>
              <a:t>': 80</a:t>
            </a:r>
            <a:r>
              <a:rPr lang="mr-IN" dirty="0" smtClean="0"/>
              <a:t>}}</a:t>
            </a:r>
            <a:endParaRPr lang="en-US" dirty="0" smtClean="0"/>
          </a:p>
          <a:p>
            <a:pPr marL="0" indent="0">
              <a:buNone/>
            </a:pPr>
            <a:endParaRPr lang="en-US" dirty="0" smtClean="0"/>
          </a:p>
          <a:p>
            <a:pPr marL="0" indent="0">
              <a:buNone/>
            </a:pPr>
            <a:r>
              <a:rPr lang="en-US" dirty="0" smtClean="0"/>
              <a:t>Output of YAML Dump:</a:t>
            </a:r>
          </a:p>
          <a:p>
            <a:pPr marL="0" indent="0">
              <a:buNone/>
            </a:pPr>
            <a:r>
              <a:rPr lang="en-US" dirty="0" smtClean="0"/>
              <a:t>items</a:t>
            </a:r>
            <a:r>
              <a:rPr lang="en-US" dirty="0"/>
              <a:t>: {axe: 80, boots: 40, sword: 100}</a:t>
            </a:r>
            <a:endParaRPr lang="en-US" dirty="0" smtClean="0"/>
          </a:p>
          <a:p>
            <a:pPr marL="0" indent="0">
              <a:buNone/>
            </a:pPr>
            <a:endParaRPr lang="en-US" dirty="0"/>
          </a:p>
          <a:p>
            <a:pPr marL="0" indent="0">
              <a:buNone/>
            </a:pPr>
            <a:endParaRPr lang="mr-IN" dirty="0"/>
          </a:p>
          <a:p>
            <a:endParaRPr lang="en-US" dirty="0" smtClean="0"/>
          </a:p>
          <a:p>
            <a:endParaRPr lang="en-US" dirty="0"/>
          </a:p>
        </p:txBody>
      </p:sp>
      <p:pic>
        <p:nvPicPr>
          <p:cNvPr id="6" name="Picture 5"/>
          <p:cNvPicPr>
            <a:picLocks noChangeAspect="1"/>
          </p:cNvPicPr>
          <p:nvPr/>
        </p:nvPicPr>
        <p:blipFill>
          <a:blip r:embed="rId2"/>
          <a:stretch>
            <a:fillRect/>
          </a:stretch>
        </p:blipFill>
        <p:spPr>
          <a:xfrm>
            <a:off x="685800" y="2209800"/>
            <a:ext cx="1435100" cy="863600"/>
          </a:xfrm>
          <a:prstGeom prst="rect">
            <a:avLst/>
          </a:prstGeom>
        </p:spPr>
      </p:pic>
    </p:spTree>
    <p:extLst>
      <p:ext uri="{BB962C8B-B14F-4D97-AF65-F5344CB8AC3E}">
        <p14:creationId xmlns:p14="http://schemas.microsoft.com/office/powerpoint/2010/main" val="1818238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70000" lnSpcReduction="20000"/>
          </a:bodyPr>
          <a:lstStyle/>
          <a:p>
            <a:r>
              <a:rPr lang="en-US" sz="3000" b="1" dirty="0" smtClean="0">
                <a:solidFill>
                  <a:srgbClr val="812F91"/>
                </a:solidFill>
                <a:latin typeface="+mj-lt"/>
                <a:ea typeface="+mj-ea"/>
                <a:cs typeface="+mj-cs"/>
              </a:rPr>
              <a:t>Definition of YAML</a:t>
            </a:r>
          </a:p>
          <a:p>
            <a:r>
              <a:rPr lang="en-US" sz="3000" b="1" dirty="0" smtClean="0">
                <a:solidFill>
                  <a:srgbClr val="812F91"/>
                </a:solidFill>
                <a:latin typeface="+mj-lt"/>
                <a:ea typeface="+mj-ea"/>
                <a:cs typeface="+mj-cs"/>
              </a:rPr>
              <a:t>Why YAML? </a:t>
            </a:r>
          </a:p>
          <a:p>
            <a:r>
              <a:rPr lang="en-US" sz="3000" b="1" dirty="0" smtClean="0">
                <a:solidFill>
                  <a:srgbClr val="812F91"/>
                </a:solidFill>
                <a:latin typeface="+mj-lt"/>
                <a:ea typeface="+mj-ea"/>
                <a:cs typeface="+mj-cs"/>
              </a:rPr>
              <a:t>Relation to JSON and XML</a:t>
            </a:r>
          </a:p>
          <a:p>
            <a:r>
              <a:rPr lang="en-US" sz="3000" b="1" dirty="0" smtClean="0">
                <a:solidFill>
                  <a:srgbClr val="812F91"/>
                </a:solidFill>
                <a:latin typeface="+mj-lt"/>
                <a:ea typeface="+mj-ea"/>
                <a:cs typeface="+mj-cs"/>
              </a:rPr>
              <a:t>Preview of YAML</a:t>
            </a:r>
          </a:p>
          <a:p>
            <a:r>
              <a:rPr lang="en-US" sz="3000" b="1" dirty="0">
                <a:solidFill>
                  <a:srgbClr val="812F91"/>
                </a:solidFill>
              </a:rPr>
              <a:t>Properties vs YAML</a:t>
            </a:r>
            <a:endParaRPr lang="en-US" sz="3000" b="1" dirty="0" smtClean="0">
              <a:solidFill>
                <a:srgbClr val="812F91"/>
              </a:solidFill>
              <a:latin typeface="+mj-lt"/>
              <a:ea typeface="+mj-ea"/>
              <a:cs typeface="+mj-cs"/>
            </a:endParaRPr>
          </a:p>
          <a:p>
            <a:pPr marL="0" indent="0" algn="ctr">
              <a:buNone/>
            </a:pPr>
            <a:r>
              <a:rPr lang="en-US" sz="3000" b="1" dirty="0" smtClean="0">
                <a:solidFill>
                  <a:srgbClr val="812F91"/>
                </a:solidFill>
                <a:latin typeface="+mj-lt"/>
                <a:ea typeface="+mj-ea"/>
                <a:cs typeface="+mj-cs"/>
              </a:rPr>
              <a:t>Usages of YAML</a:t>
            </a:r>
          </a:p>
          <a:p>
            <a:r>
              <a:rPr lang="en-US" sz="3000" b="1" dirty="0" err="1" smtClean="0">
                <a:solidFill>
                  <a:srgbClr val="812F91"/>
                </a:solidFill>
              </a:rPr>
              <a:t>Ansible</a:t>
            </a:r>
            <a:r>
              <a:rPr lang="en-US" sz="3000" b="1" dirty="0" smtClean="0">
                <a:solidFill>
                  <a:srgbClr val="812F91"/>
                </a:solidFill>
              </a:rPr>
              <a:t> </a:t>
            </a:r>
            <a:r>
              <a:rPr lang="en-US" sz="3000" b="1" dirty="0">
                <a:solidFill>
                  <a:srgbClr val="812F91"/>
                </a:solidFill>
              </a:rPr>
              <a:t>Playbook</a:t>
            </a:r>
          </a:p>
          <a:p>
            <a:r>
              <a:rPr lang="en-US" sz="3000" b="1" dirty="0" smtClean="0">
                <a:solidFill>
                  <a:srgbClr val="812F91"/>
                </a:solidFill>
              </a:rPr>
              <a:t>Python </a:t>
            </a:r>
            <a:r>
              <a:rPr lang="mr-IN" sz="3000" b="1" dirty="0" smtClean="0">
                <a:solidFill>
                  <a:srgbClr val="812F91"/>
                </a:solidFill>
              </a:rPr>
              <a:t>–</a:t>
            </a:r>
            <a:r>
              <a:rPr lang="en-US" sz="3000" b="1" dirty="0" smtClean="0">
                <a:solidFill>
                  <a:srgbClr val="812F91"/>
                </a:solidFill>
              </a:rPr>
              <a:t> examples</a:t>
            </a:r>
            <a:endParaRPr lang="en-US" sz="3000" b="1" dirty="0" smtClean="0">
              <a:solidFill>
                <a:srgbClr val="812F91"/>
              </a:solidFill>
              <a:latin typeface="+mj-lt"/>
              <a:ea typeface="+mj-ea"/>
              <a:cs typeface="+mj-cs"/>
            </a:endParaRPr>
          </a:p>
          <a:p>
            <a:r>
              <a:rPr lang="en-US" sz="3000" b="1" dirty="0" smtClean="0">
                <a:solidFill>
                  <a:srgbClr val="812F91"/>
                </a:solidFill>
                <a:latin typeface="+mj-lt"/>
                <a:ea typeface="+mj-ea"/>
                <a:cs typeface="+mj-cs"/>
              </a:rPr>
              <a:t>Kubernetes:</a:t>
            </a:r>
          </a:p>
          <a:p>
            <a:pPr lvl="1"/>
            <a:r>
              <a:rPr lang="en-US" sz="2600" b="1" dirty="0" smtClean="0">
                <a:solidFill>
                  <a:srgbClr val="812F91"/>
                </a:solidFill>
                <a:latin typeface="+mj-lt"/>
                <a:ea typeface="+mj-ea"/>
                <a:cs typeface="+mj-cs"/>
              </a:rPr>
              <a:t>POD creation</a:t>
            </a:r>
          </a:p>
          <a:p>
            <a:pPr lvl="1"/>
            <a:r>
              <a:rPr lang="en-US" sz="2600" b="1" dirty="0" smtClean="0">
                <a:solidFill>
                  <a:srgbClr val="812F91"/>
                </a:solidFill>
                <a:latin typeface="+mj-lt"/>
                <a:ea typeface="+mj-ea"/>
                <a:cs typeface="+mj-cs"/>
              </a:rPr>
              <a:t>Service creation</a:t>
            </a:r>
          </a:p>
          <a:p>
            <a:pPr lvl="1"/>
            <a:r>
              <a:rPr lang="en-US" sz="2600" b="1" dirty="0" smtClean="0">
                <a:solidFill>
                  <a:srgbClr val="812F91"/>
                </a:solidFill>
                <a:latin typeface="+mj-lt"/>
                <a:ea typeface="+mj-ea"/>
                <a:cs typeface="+mj-cs"/>
              </a:rPr>
              <a:t>Deployment creation</a:t>
            </a:r>
          </a:p>
          <a:p>
            <a:pPr lvl="1"/>
            <a:r>
              <a:rPr lang="en-US" sz="2600" b="1" dirty="0">
                <a:solidFill>
                  <a:srgbClr val="812F91"/>
                </a:solidFill>
              </a:rPr>
              <a:t>Basic and Advanced yaml features</a:t>
            </a:r>
            <a:endParaRPr lang="en-US" sz="2600" b="1" dirty="0" smtClean="0">
              <a:solidFill>
                <a:srgbClr val="812F91"/>
              </a:solidFill>
              <a:latin typeface="+mj-lt"/>
              <a:ea typeface="+mj-ea"/>
              <a:cs typeface="+mj-cs"/>
            </a:endParaRPr>
          </a:p>
          <a:p>
            <a:r>
              <a:rPr lang="en-US" sz="3000" b="1" dirty="0" smtClean="0">
                <a:solidFill>
                  <a:srgbClr val="812F91"/>
                </a:solidFill>
                <a:latin typeface="+mj-lt"/>
                <a:ea typeface="+mj-ea"/>
                <a:cs typeface="+mj-cs"/>
              </a:rPr>
              <a:t>Code Pattern</a:t>
            </a:r>
            <a:endParaRPr lang="en-US" sz="3000" b="1" dirty="0">
              <a:solidFill>
                <a:srgbClr val="812F91"/>
              </a:solidFill>
              <a:latin typeface="+mj-lt"/>
              <a:ea typeface="+mj-ea"/>
              <a:cs typeface="+mj-cs"/>
            </a:endParaRPr>
          </a:p>
        </p:txBody>
      </p:sp>
    </p:spTree>
    <p:extLst>
      <p:ext uri="{BB962C8B-B14F-4D97-AF65-F5344CB8AC3E}">
        <p14:creationId xmlns:p14="http://schemas.microsoft.com/office/powerpoint/2010/main" val="7143292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100" y="2312195"/>
            <a:ext cx="5257800" cy="1345406"/>
          </a:xfrm>
        </p:spPr>
        <p:txBody>
          <a:bodyPr/>
          <a:lstStyle/>
          <a:p>
            <a:r>
              <a:rPr lang="en-US" dirty="0" err="1" smtClean="0">
                <a:solidFill>
                  <a:schemeClr val="bg1"/>
                </a:solidFill>
              </a:rPr>
              <a:t>Yaml</a:t>
            </a:r>
            <a:r>
              <a:rPr lang="en-US" dirty="0" smtClean="0">
                <a:solidFill>
                  <a:schemeClr val="bg1"/>
                </a:solidFill>
              </a:rPr>
              <a:t> in </a:t>
            </a:r>
            <a:r>
              <a:rPr lang="en-US" dirty="0" err="1" smtClean="0">
                <a:solidFill>
                  <a:schemeClr val="bg1"/>
                </a:solidFill>
              </a:rPr>
              <a:t>kubernetes</a:t>
            </a:r>
            <a:endParaRPr lang="en-US" dirty="0">
              <a:solidFill>
                <a:schemeClr val="bg1"/>
              </a:solidFill>
            </a:endParaRPr>
          </a:p>
        </p:txBody>
      </p:sp>
    </p:spTree>
    <p:extLst>
      <p:ext uri="{BB962C8B-B14F-4D97-AF65-F5344CB8AC3E}">
        <p14:creationId xmlns:p14="http://schemas.microsoft.com/office/powerpoint/2010/main" val="1545010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 in Kubernetes: POD creation</a:t>
            </a:r>
            <a:endParaRPr lang="en-US" dirty="0"/>
          </a:p>
        </p:txBody>
      </p:sp>
      <p:pic>
        <p:nvPicPr>
          <p:cNvPr id="4" name="Content Placeholder 3"/>
          <p:cNvPicPr>
            <a:picLocks noGrp="1" noChangeAspect="1"/>
          </p:cNvPicPr>
          <p:nvPr>
            <p:ph idx="1"/>
          </p:nvPr>
        </p:nvPicPr>
        <p:blipFill>
          <a:blip r:embed="rId3"/>
          <a:stretch>
            <a:fillRect/>
          </a:stretch>
        </p:blipFill>
        <p:spPr>
          <a:xfrm>
            <a:off x="3060700" y="2155031"/>
            <a:ext cx="3022600" cy="3416300"/>
          </a:xfrm>
          <a:prstGeom prst="rect">
            <a:avLst/>
          </a:prstGeom>
        </p:spPr>
      </p:pic>
    </p:spTree>
    <p:extLst>
      <p:ext uri="{BB962C8B-B14F-4D97-AF65-F5344CB8AC3E}">
        <p14:creationId xmlns:p14="http://schemas.microsoft.com/office/powerpoint/2010/main" val="6472436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 in Kubernetes: Service creation</a:t>
            </a:r>
            <a:endParaRPr lang="en-US" dirty="0"/>
          </a:p>
        </p:txBody>
      </p:sp>
      <p:pic>
        <p:nvPicPr>
          <p:cNvPr id="4" name="Content Placeholder 3"/>
          <p:cNvPicPr>
            <a:picLocks noGrp="1" noChangeAspect="1"/>
          </p:cNvPicPr>
          <p:nvPr>
            <p:ph idx="1"/>
          </p:nvPr>
        </p:nvPicPr>
        <p:blipFill>
          <a:blip r:embed="rId2"/>
          <a:stretch>
            <a:fillRect/>
          </a:stretch>
        </p:blipFill>
        <p:spPr>
          <a:xfrm>
            <a:off x="3263900" y="1659731"/>
            <a:ext cx="2616200" cy="4406900"/>
          </a:xfrm>
          <a:prstGeom prst="rect">
            <a:avLst/>
          </a:prstGeom>
        </p:spPr>
      </p:pic>
    </p:spTree>
    <p:extLst>
      <p:ext uri="{BB962C8B-B14F-4D97-AF65-F5344CB8AC3E}">
        <p14:creationId xmlns:p14="http://schemas.microsoft.com/office/powerpoint/2010/main" val="19870784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 in Kubernetes: Deployment creation</a:t>
            </a:r>
            <a:endParaRPr lang="en-US" dirty="0"/>
          </a:p>
        </p:txBody>
      </p:sp>
      <p:pic>
        <p:nvPicPr>
          <p:cNvPr id="4" name="Content Placeholder 3"/>
          <p:cNvPicPr>
            <a:picLocks noGrp="1" noChangeAspect="1"/>
          </p:cNvPicPr>
          <p:nvPr>
            <p:ph idx="1"/>
          </p:nvPr>
        </p:nvPicPr>
        <p:blipFill>
          <a:blip r:embed="rId2"/>
          <a:stretch>
            <a:fillRect/>
          </a:stretch>
        </p:blipFill>
        <p:spPr>
          <a:xfrm>
            <a:off x="2961256" y="1600200"/>
            <a:ext cx="3221487" cy="4525963"/>
          </a:xfrm>
          <a:prstGeom prst="rect">
            <a:avLst/>
          </a:prstGeom>
        </p:spPr>
      </p:pic>
    </p:spTree>
    <p:extLst>
      <p:ext uri="{BB962C8B-B14F-4D97-AF65-F5344CB8AC3E}">
        <p14:creationId xmlns:p14="http://schemas.microsoft.com/office/powerpoint/2010/main" val="1308877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Kubernetes </a:t>
            </a:r>
            <a:r>
              <a:rPr lang="en-US" b="0" dirty="0" smtClean="0"/>
              <a:t>deployment: Basic specification</a:t>
            </a:r>
            <a:endParaRPr lang="en-US" dirty="0"/>
          </a:p>
        </p:txBody>
      </p:sp>
      <p:sp>
        <p:nvSpPr>
          <p:cNvPr id="5" name="Content Placeholder 4"/>
          <p:cNvSpPr>
            <a:spLocks noGrp="1"/>
          </p:cNvSpPr>
          <p:nvPr>
            <p:ph idx="1"/>
          </p:nvPr>
        </p:nvSpPr>
        <p:spPr/>
        <p:txBody>
          <a:bodyPr/>
          <a:lstStyle/>
          <a:p>
            <a:endParaRPr lang="en-US"/>
          </a:p>
        </p:txBody>
      </p:sp>
      <p:pic>
        <p:nvPicPr>
          <p:cNvPr id="9" name="Picture 8"/>
          <p:cNvPicPr>
            <a:picLocks noChangeAspect="1"/>
          </p:cNvPicPr>
          <p:nvPr/>
        </p:nvPicPr>
        <p:blipFill>
          <a:blip r:embed="rId3"/>
          <a:stretch>
            <a:fillRect/>
          </a:stretch>
        </p:blipFill>
        <p:spPr>
          <a:xfrm>
            <a:off x="711200" y="2133600"/>
            <a:ext cx="7721600" cy="3695700"/>
          </a:xfrm>
          <a:prstGeom prst="rect">
            <a:avLst/>
          </a:prstGeom>
        </p:spPr>
      </p:pic>
    </p:spTree>
    <p:extLst>
      <p:ext uri="{BB962C8B-B14F-4D97-AF65-F5344CB8AC3E}">
        <p14:creationId xmlns:p14="http://schemas.microsoft.com/office/powerpoint/2010/main" val="940984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Kubernetes deployment: </a:t>
            </a:r>
            <a:r>
              <a:rPr lang="en-US" b="0" dirty="0" smtClean="0"/>
              <a:t>Advanced specification</a:t>
            </a:r>
            <a:endParaRPr lang="en-US" dirty="0"/>
          </a:p>
        </p:txBody>
      </p:sp>
      <p:sp>
        <p:nvSpPr>
          <p:cNvPr id="3" name="Content Placeholder 2"/>
          <p:cNvSpPr>
            <a:spLocks noGrp="1"/>
          </p:cNvSpPr>
          <p:nvPr>
            <p:ph idx="1"/>
          </p:nvPr>
        </p:nvSpPr>
        <p:spPr/>
        <p:txBody>
          <a:bodyPr/>
          <a:lstStyle/>
          <a:p>
            <a:pPr marL="0" indent="0" algn="ctr">
              <a:buNone/>
            </a:pPr>
            <a:r>
              <a:rPr lang="en-US" dirty="0"/>
              <a:t>How to control how many Pods are created in a deployment</a:t>
            </a:r>
            <a:r>
              <a:rPr lang="en-US" dirty="0" smtClean="0"/>
              <a:t>?</a:t>
            </a:r>
          </a:p>
          <a:p>
            <a:pPr marL="0" indent="0" algn="ctr">
              <a:buNone/>
            </a:pPr>
            <a:r>
              <a:rPr lang="en-US" dirty="0"/>
              <a:t/>
            </a:r>
            <a:br>
              <a:rPr lang="en-US" dirty="0"/>
            </a:br>
            <a:endParaRPr lang="en-US" dirty="0"/>
          </a:p>
        </p:txBody>
      </p:sp>
      <p:pic>
        <p:nvPicPr>
          <p:cNvPr id="5" name="Picture 4"/>
          <p:cNvPicPr>
            <a:picLocks noChangeAspect="1"/>
          </p:cNvPicPr>
          <p:nvPr/>
        </p:nvPicPr>
        <p:blipFill>
          <a:blip r:embed="rId3"/>
          <a:stretch>
            <a:fillRect/>
          </a:stretch>
        </p:blipFill>
        <p:spPr>
          <a:xfrm>
            <a:off x="762000" y="2438400"/>
            <a:ext cx="4203700" cy="3276600"/>
          </a:xfrm>
          <a:prstGeom prst="rect">
            <a:avLst/>
          </a:prstGeom>
        </p:spPr>
      </p:pic>
    </p:spTree>
    <p:extLst>
      <p:ext uri="{BB962C8B-B14F-4D97-AF65-F5344CB8AC3E}">
        <p14:creationId xmlns:p14="http://schemas.microsoft.com/office/powerpoint/2010/main" val="1070882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Kubernetes deployment: Advanced specification</a:t>
            </a:r>
            <a:endParaRPr lang="en-US" dirty="0"/>
          </a:p>
        </p:txBody>
      </p:sp>
      <p:sp>
        <p:nvSpPr>
          <p:cNvPr id="3" name="Content Placeholder 2"/>
          <p:cNvSpPr>
            <a:spLocks noGrp="1"/>
          </p:cNvSpPr>
          <p:nvPr>
            <p:ph idx="1"/>
          </p:nvPr>
        </p:nvSpPr>
        <p:spPr/>
        <p:txBody>
          <a:bodyPr/>
          <a:lstStyle/>
          <a:p>
            <a:pPr marL="0" indent="0">
              <a:buNone/>
            </a:pPr>
            <a:r>
              <a:rPr lang="en-US" dirty="0"/>
              <a:t>How to control the strategy with which Kubernetes replaces existing Pods?</a:t>
            </a:r>
          </a:p>
          <a:p>
            <a:endParaRPr lang="en-US" dirty="0"/>
          </a:p>
        </p:txBody>
      </p:sp>
      <p:pic>
        <p:nvPicPr>
          <p:cNvPr id="4" name="Picture 3"/>
          <p:cNvPicPr>
            <a:picLocks noChangeAspect="1"/>
          </p:cNvPicPr>
          <p:nvPr/>
        </p:nvPicPr>
        <p:blipFill>
          <a:blip r:embed="rId3"/>
          <a:stretch>
            <a:fillRect/>
          </a:stretch>
        </p:blipFill>
        <p:spPr>
          <a:xfrm>
            <a:off x="914400" y="2323939"/>
            <a:ext cx="3429000" cy="3802224"/>
          </a:xfrm>
          <a:prstGeom prst="rect">
            <a:avLst/>
          </a:prstGeom>
        </p:spPr>
      </p:pic>
      <p:pic>
        <p:nvPicPr>
          <p:cNvPr id="5" name="Picture 4"/>
          <p:cNvPicPr>
            <a:picLocks noChangeAspect="1"/>
          </p:cNvPicPr>
          <p:nvPr/>
        </p:nvPicPr>
        <p:blipFill>
          <a:blip r:embed="rId4"/>
          <a:stretch>
            <a:fillRect/>
          </a:stretch>
        </p:blipFill>
        <p:spPr>
          <a:xfrm>
            <a:off x="4800600" y="2323939"/>
            <a:ext cx="3454400" cy="3802224"/>
          </a:xfrm>
          <a:prstGeom prst="rect">
            <a:avLst/>
          </a:prstGeom>
        </p:spPr>
      </p:pic>
    </p:spTree>
    <p:extLst>
      <p:ext uri="{BB962C8B-B14F-4D97-AF65-F5344CB8AC3E}">
        <p14:creationId xmlns:p14="http://schemas.microsoft.com/office/powerpoint/2010/main" val="17262954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Kubernetes deployment: Advanced specification</a:t>
            </a:r>
            <a:endParaRPr lang="en-US" dirty="0"/>
          </a:p>
        </p:txBody>
      </p:sp>
      <p:sp>
        <p:nvSpPr>
          <p:cNvPr id="3" name="Content Placeholder 2"/>
          <p:cNvSpPr>
            <a:spLocks noGrp="1"/>
          </p:cNvSpPr>
          <p:nvPr>
            <p:ph idx="1"/>
          </p:nvPr>
        </p:nvSpPr>
        <p:spPr/>
        <p:txBody>
          <a:bodyPr/>
          <a:lstStyle/>
          <a:p>
            <a:pPr marL="0" indent="0" algn="ctr">
              <a:buNone/>
            </a:pPr>
            <a:r>
              <a:rPr lang="en-US" dirty="0"/>
              <a:t>How to dictate when a Pod is available after an update</a:t>
            </a:r>
            <a:r>
              <a:rPr lang="en-US" dirty="0" smtClean="0"/>
              <a:t>?</a:t>
            </a:r>
            <a:r>
              <a:rPr lang="en-US" dirty="0"/>
              <a:t/>
            </a:r>
            <a:br>
              <a:rPr lang="en-US" dirty="0"/>
            </a:br>
            <a:endParaRPr lang="en-US" dirty="0"/>
          </a:p>
        </p:txBody>
      </p:sp>
      <p:pic>
        <p:nvPicPr>
          <p:cNvPr id="4" name="Picture 3"/>
          <p:cNvPicPr>
            <a:picLocks noChangeAspect="1"/>
          </p:cNvPicPr>
          <p:nvPr/>
        </p:nvPicPr>
        <p:blipFill>
          <a:blip r:embed="rId3"/>
          <a:stretch>
            <a:fillRect/>
          </a:stretch>
        </p:blipFill>
        <p:spPr>
          <a:xfrm>
            <a:off x="2667000" y="2188030"/>
            <a:ext cx="3479800" cy="4191000"/>
          </a:xfrm>
          <a:prstGeom prst="rect">
            <a:avLst/>
          </a:prstGeom>
        </p:spPr>
      </p:pic>
    </p:spTree>
    <p:extLst>
      <p:ext uri="{BB962C8B-B14F-4D97-AF65-F5344CB8AC3E}">
        <p14:creationId xmlns:p14="http://schemas.microsoft.com/office/powerpoint/2010/main" val="9613721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Kubernetes deployment: Advanced specification</a:t>
            </a:r>
            <a:endParaRPr lang="en-US" dirty="0"/>
          </a:p>
        </p:txBody>
      </p:sp>
      <p:sp>
        <p:nvSpPr>
          <p:cNvPr id="3" name="Content Placeholder 2"/>
          <p:cNvSpPr>
            <a:spLocks noGrp="1"/>
          </p:cNvSpPr>
          <p:nvPr>
            <p:ph idx="1"/>
          </p:nvPr>
        </p:nvSpPr>
        <p:spPr/>
        <p:txBody>
          <a:bodyPr/>
          <a:lstStyle/>
          <a:p>
            <a:pPr marL="0" indent="0">
              <a:buNone/>
            </a:pPr>
            <a:r>
              <a:rPr lang="en-US" dirty="0"/>
              <a:t>How to control how many revisions of a given deployment are kept by Kubernetes?</a:t>
            </a:r>
          </a:p>
          <a:p>
            <a:endParaRPr lang="en-US" dirty="0"/>
          </a:p>
        </p:txBody>
      </p:sp>
      <p:pic>
        <p:nvPicPr>
          <p:cNvPr id="4" name="Picture 3"/>
          <p:cNvPicPr>
            <a:picLocks noChangeAspect="1"/>
          </p:cNvPicPr>
          <p:nvPr/>
        </p:nvPicPr>
        <p:blipFill>
          <a:blip r:embed="rId3"/>
          <a:stretch>
            <a:fillRect/>
          </a:stretch>
        </p:blipFill>
        <p:spPr>
          <a:xfrm>
            <a:off x="3429000" y="2202544"/>
            <a:ext cx="3505200" cy="4165600"/>
          </a:xfrm>
          <a:prstGeom prst="rect">
            <a:avLst/>
          </a:prstGeom>
        </p:spPr>
      </p:pic>
    </p:spTree>
    <p:extLst>
      <p:ext uri="{BB962C8B-B14F-4D97-AF65-F5344CB8AC3E}">
        <p14:creationId xmlns:p14="http://schemas.microsoft.com/office/powerpoint/2010/main" val="15092178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Kubernetes deployment: Advanced specification</a:t>
            </a:r>
            <a:endParaRPr lang="en-US" dirty="0"/>
          </a:p>
        </p:txBody>
      </p:sp>
      <p:sp>
        <p:nvSpPr>
          <p:cNvPr id="3" name="Content Placeholder 2"/>
          <p:cNvSpPr>
            <a:spLocks noGrp="1"/>
          </p:cNvSpPr>
          <p:nvPr>
            <p:ph idx="1"/>
          </p:nvPr>
        </p:nvSpPr>
        <p:spPr/>
        <p:txBody>
          <a:bodyPr/>
          <a:lstStyle/>
          <a:p>
            <a:pPr marL="0" indent="0">
              <a:buNone/>
            </a:pPr>
            <a:r>
              <a:rPr lang="en-US" dirty="0"/>
              <a:t>How to add labels to my Kubernetes deployment specification</a:t>
            </a:r>
            <a:r>
              <a:rPr lang="en-US" dirty="0" smtClean="0"/>
              <a:t>?</a:t>
            </a:r>
            <a:r>
              <a:rPr lang="en-US" dirty="0"/>
              <a:t/>
            </a:r>
            <a:br>
              <a:rPr lang="en-US" dirty="0"/>
            </a:br>
            <a:endParaRPr lang="en-US" dirty="0"/>
          </a:p>
        </p:txBody>
      </p:sp>
      <p:pic>
        <p:nvPicPr>
          <p:cNvPr id="4" name="Picture 3"/>
          <p:cNvPicPr>
            <a:picLocks noChangeAspect="1"/>
          </p:cNvPicPr>
          <p:nvPr/>
        </p:nvPicPr>
        <p:blipFill>
          <a:blip r:embed="rId3"/>
          <a:stretch>
            <a:fillRect/>
          </a:stretch>
        </p:blipFill>
        <p:spPr>
          <a:xfrm>
            <a:off x="3488307" y="1981200"/>
            <a:ext cx="2798193" cy="4394199"/>
          </a:xfrm>
          <a:prstGeom prst="rect">
            <a:avLst/>
          </a:prstGeom>
        </p:spPr>
      </p:pic>
    </p:spTree>
    <p:extLst>
      <p:ext uri="{BB962C8B-B14F-4D97-AF65-F5344CB8AC3E}">
        <p14:creationId xmlns:p14="http://schemas.microsoft.com/office/powerpoint/2010/main" val="1012129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YAML</a:t>
            </a:r>
            <a:endParaRPr lang="en-US" dirty="0"/>
          </a:p>
        </p:txBody>
      </p:sp>
      <p:pic>
        <p:nvPicPr>
          <p:cNvPr id="4" name="Content Placeholder 3"/>
          <p:cNvPicPr>
            <a:picLocks noGrp="1"/>
          </p:cNvPicPr>
          <p:nvPr>
            <p:ph idx="1"/>
          </p:nvPr>
        </p:nvPicPr>
        <p:blipFill>
          <a:blip r:embed="rId3"/>
          <a:stretch>
            <a:fillRect/>
          </a:stretch>
        </p:blipFill>
        <p:spPr>
          <a:xfrm>
            <a:off x="457200" y="2180042"/>
            <a:ext cx="8229600" cy="3366278"/>
          </a:xfrm>
          <a:prstGeom prst="rect">
            <a:avLst/>
          </a:prstGeom>
        </p:spPr>
      </p:pic>
    </p:spTree>
    <p:extLst>
      <p:ext uri="{BB962C8B-B14F-4D97-AF65-F5344CB8AC3E}">
        <p14:creationId xmlns:p14="http://schemas.microsoft.com/office/powerpoint/2010/main" val="656556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Kubernetes deployment: Advanced specification</a:t>
            </a:r>
            <a:endParaRPr lang="en-US" dirty="0"/>
          </a:p>
        </p:txBody>
      </p:sp>
      <p:sp>
        <p:nvSpPr>
          <p:cNvPr id="3" name="Content Placeholder 2"/>
          <p:cNvSpPr>
            <a:spLocks noGrp="1"/>
          </p:cNvSpPr>
          <p:nvPr>
            <p:ph idx="1"/>
          </p:nvPr>
        </p:nvSpPr>
        <p:spPr/>
        <p:txBody>
          <a:bodyPr/>
          <a:lstStyle/>
          <a:p>
            <a:pPr marL="0" indent="0">
              <a:buNone/>
            </a:pPr>
            <a:r>
              <a:rPr lang="en-US" dirty="0"/>
              <a:t>U</a:t>
            </a:r>
            <a:r>
              <a:rPr lang="en-US" dirty="0" smtClean="0"/>
              <a:t>se </a:t>
            </a:r>
            <a:r>
              <a:rPr lang="en-US" dirty="0"/>
              <a:t>label selectors in a deployment specification to tell my deployment to only </a:t>
            </a:r>
            <a:r>
              <a:rPr lang="en-US" dirty="0" smtClean="0"/>
              <a:t>target </a:t>
            </a:r>
            <a:r>
              <a:rPr lang="en-US" dirty="0"/>
              <a:t>pods with certain labels?</a:t>
            </a:r>
          </a:p>
          <a:p>
            <a:endParaRPr lang="en-US" dirty="0"/>
          </a:p>
        </p:txBody>
      </p:sp>
      <p:pic>
        <p:nvPicPr>
          <p:cNvPr id="4" name="Picture 3"/>
          <p:cNvPicPr>
            <a:picLocks noChangeAspect="1"/>
          </p:cNvPicPr>
          <p:nvPr/>
        </p:nvPicPr>
        <p:blipFill>
          <a:blip r:embed="rId3"/>
          <a:stretch>
            <a:fillRect/>
          </a:stretch>
        </p:blipFill>
        <p:spPr>
          <a:xfrm>
            <a:off x="3733800" y="2383134"/>
            <a:ext cx="2438400" cy="4474866"/>
          </a:xfrm>
          <a:prstGeom prst="rect">
            <a:avLst/>
          </a:prstGeom>
        </p:spPr>
      </p:pic>
    </p:spTree>
    <p:extLst>
      <p:ext uri="{BB962C8B-B14F-4D97-AF65-F5344CB8AC3E}">
        <p14:creationId xmlns:p14="http://schemas.microsoft.com/office/powerpoint/2010/main" val="18104896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Developer First Framework</a:t>
            </a:r>
            <a:endParaRPr lang="en-US" dirty="0"/>
          </a:p>
        </p:txBody>
      </p:sp>
      <p:sp>
        <p:nvSpPr>
          <p:cNvPr id="5" name="Content Placeholder 4"/>
          <p:cNvSpPr>
            <a:spLocks noGrp="1"/>
          </p:cNvSpPr>
          <p:nvPr>
            <p:ph idx="1"/>
          </p:nvPr>
        </p:nvSpPr>
        <p:spPr/>
        <p:txBody>
          <a:bodyPr/>
          <a:lstStyle/>
          <a:p>
            <a:pPr marL="0" indent="0" algn="ctr">
              <a:buNone/>
            </a:pPr>
            <a:r>
              <a:rPr lang="en-US" dirty="0">
                <a:hlinkClick r:id="rId2"/>
              </a:rPr>
              <a:t>https://</a:t>
            </a:r>
            <a:r>
              <a:rPr lang="en-US" dirty="0" smtClean="0">
                <a:hlinkClick r:id="rId2"/>
              </a:rPr>
              <a:t>developer.ibm.com/code/</a:t>
            </a:r>
            <a:endParaRPr lang="en-US" dirty="0" smtClean="0"/>
          </a:p>
          <a:p>
            <a:endParaRPr lang="en-US" dirty="0"/>
          </a:p>
          <a:p>
            <a:endParaRPr lang="en-US" dirty="0" smtClean="0"/>
          </a:p>
          <a:p>
            <a:endParaRPr lang="en-US"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914400" y="2036763"/>
            <a:ext cx="6591300" cy="4089400"/>
          </a:xfrm>
          <a:prstGeom prst="rect">
            <a:avLst/>
          </a:prstGeom>
        </p:spPr>
      </p:pic>
    </p:spTree>
    <p:extLst>
      <p:ext uri="{BB962C8B-B14F-4D97-AF65-F5344CB8AC3E}">
        <p14:creationId xmlns:p14="http://schemas.microsoft.com/office/powerpoint/2010/main" val="21339067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 of YAML: Code Pattern</a:t>
            </a:r>
            <a:endParaRPr lang="en-US" dirty="0"/>
          </a:p>
        </p:txBody>
      </p:sp>
      <p:sp>
        <p:nvSpPr>
          <p:cNvPr id="5" name="Content Placeholder 4"/>
          <p:cNvSpPr>
            <a:spLocks noGrp="1"/>
          </p:cNvSpPr>
          <p:nvPr>
            <p:ph idx="1"/>
          </p:nvPr>
        </p:nvSpPr>
        <p:spPr/>
        <p:txBody>
          <a:bodyPr/>
          <a:lstStyle/>
          <a:p>
            <a:r>
              <a:rPr lang="en-US" dirty="0">
                <a:hlinkClick r:id="rId2"/>
              </a:rPr>
              <a:t>https://developer.ibm.com/code/patterns/deploy-spring-boot-microservices-on-kubernetes</a:t>
            </a:r>
            <a:r>
              <a:rPr lang="en-US" dirty="0" smtClean="0">
                <a:hlinkClick r:id="rId2"/>
              </a:rPr>
              <a:t>/</a:t>
            </a:r>
            <a:endParaRPr lang="en-US" dirty="0" smtClean="0"/>
          </a:p>
          <a:p>
            <a:endParaRPr lang="en-US" dirty="0"/>
          </a:p>
          <a:p>
            <a:r>
              <a:rPr lang="en-US" dirty="0"/>
              <a:t>Spring Boot is an opinionated framework for quickly building production-ready Spring applications. </a:t>
            </a:r>
            <a:endParaRPr lang="en-US" dirty="0" smtClean="0"/>
          </a:p>
          <a:p>
            <a:endParaRPr lang="en-US" dirty="0"/>
          </a:p>
          <a:p>
            <a:r>
              <a:rPr lang="en-US" dirty="0" smtClean="0"/>
              <a:t>This </a:t>
            </a:r>
            <a:r>
              <a:rPr lang="en-US" dirty="0"/>
              <a:t>journey shows you how to create and deploy Spring Boot </a:t>
            </a:r>
            <a:r>
              <a:rPr lang="en-US" dirty="0" err="1"/>
              <a:t>microservices</a:t>
            </a:r>
            <a:r>
              <a:rPr lang="en-US" dirty="0"/>
              <a:t> within a polyglot application and then deploy the app to a Kubernetes </a:t>
            </a:r>
            <a:r>
              <a:rPr lang="en-US" dirty="0" smtClean="0"/>
              <a:t>cluster. It has heavy usage of YAML</a:t>
            </a:r>
            <a:endParaRPr lang="en-US" dirty="0"/>
          </a:p>
        </p:txBody>
      </p:sp>
    </p:spTree>
    <p:extLst>
      <p:ext uri="{BB962C8B-B14F-4D97-AF65-F5344CB8AC3E}">
        <p14:creationId xmlns:p14="http://schemas.microsoft.com/office/powerpoint/2010/main" val="9552638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96366" y="1638300"/>
            <a:ext cx="1867702" cy="838200"/>
          </a:xfrm>
          <a:prstGeom prst="rect">
            <a:avLst/>
          </a:prstGeom>
        </p:spPr>
      </p:pic>
      <p:sp>
        <p:nvSpPr>
          <p:cNvPr id="11" name="Rectangle 10"/>
          <p:cNvSpPr/>
          <p:nvPr/>
        </p:nvSpPr>
        <p:spPr>
          <a:xfrm>
            <a:off x="3180874" y="1890922"/>
            <a:ext cx="4439126" cy="430887"/>
          </a:xfrm>
          <a:prstGeom prst="rect">
            <a:avLst/>
          </a:prstGeom>
        </p:spPr>
        <p:txBody>
          <a:bodyPr wrap="square">
            <a:spAutoFit/>
          </a:bodyPr>
          <a:lstStyle/>
          <a:p>
            <a:pPr algn="ctr"/>
            <a:r>
              <a:rPr lang="en-US" sz="2200" dirty="0">
                <a:cs typeface="Arial" panose="020B0604020202020204" pitchFamily="34" charset="0"/>
                <a:hlinkClick r:id="rId3"/>
              </a:rPr>
              <a:t>https://developer.ibm.com/code/</a:t>
            </a:r>
            <a:r>
              <a:rPr lang="en-US" sz="2200" dirty="0"/>
              <a: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28" y="2901219"/>
            <a:ext cx="1042778" cy="920612"/>
          </a:xfrm>
          <a:prstGeom prst="rect">
            <a:avLst/>
          </a:prstGeom>
        </p:spPr>
      </p:pic>
      <p:sp>
        <p:nvSpPr>
          <p:cNvPr id="13" name="Rectangle 12"/>
          <p:cNvSpPr/>
          <p:nvPr/>
        </p:nvSpPr>
        <p:spPr>
          <a:xfrm>
            <a:off x="3180875" y="2920020"/>
            <a:ext cx="4006225" cy="830997"/>
          </a:xfrm>
          <a:prstGeom prst="rect">
            <a:avLst/>
          </a:prstGeom>
        </p:spPr>
        <p:txBody>
          <a:bodyPr wrap="square">
            <a:spAutoFit/>
          </a:bodyPr>
          <a:lstStyle/>
          <a:p>
            <a:pPr algn="ctr"/>
            <a:r>
              <a:rPr lang="en-US" altLang="en-US" sz="2400" dirty="0">
                <a:solidFill>
                  <a:schemeClr val="accent6">
                    <a:lumMod val="75000"/>
                  </a:schemeClr>
                </a:solidFill>
                <a:cs typeface="Arial" panose="020B0604020202020204" pitchFamily="34" charset="0"/>
              </a:rPr>
              <a:t>Signup for IBM Cloud</a:t>
            </a:r>
          </a:p>
          <a:p>
            <a:pPr algn="ctr"/>
            <a:r>
              <a:rPr lang="en-US" sz="2200" dirty="0">
                <a:cs typeface="Arial" panose="020B0604020202020204" pitchFamily="34" charset="0"/>
                <a:hlinkClick r:id="rId5"/>
              </a:rPr>
              <a:t>https://bluemix.net</a:t>
            </a:r>
            <a:endParaRPr lang="en-US" sz="2200" dirty="0">
              <a:cs typeface="Arial" panose="020B0604020202020204" pitchFamily="34" charset="0"/>
            </a:endParaRPr>
          </a:p>
        </p:txBody>
      </p:sp>
      <p:pic>
        <p:nvPicPr>
          <p:cNvPr id="14" name="Picture 13">
            <a:extLst>
              <a:ext uri="{FF2B5EF4-FFF2-40B4-BE49-F238E27FC236}">
                <a16:creationId xmlns:a16="http://schemas.microsoft.com/office/drawing/2014/main" xmlns="" id="{AA61A486-8A27-994E-B574-C5EFD0A988D7}"/>
              </a:ext>
            </a:extLst>
          </p:cNvPr>
          <p:cNvPicPr>
            <a:picLocks noChangeAspect="1"/>
          </p:cNvPicPr>
          <p:nvPr/>
        </p:nvPicPr>
        <p:blipFill>
          <a:blip r:embed="rId6"/>
          <a:stretch>
            <a:fillRect/>
          </a:stretch>
        </p:blipFill>
        <p:spPr>
          <a:xfrm>
            <a:off x="802597" y="4274258"/>
            <a:ext cx="1455239" cy="983541"/>
          </a:xfrm>
          <a:prstGeom prst="rect">
            <a:avLst/>
          </a:prstGeom>
        </p:spPr>
      </p:pic>
      <p:sp>
        <p:nvSpPr>
          <p:cNvPr id="15" name="Rectangle 14">
            <a:extLst>
              <a:ext uri="{FF2B5EF4-FFF2-40B4-BE49-F238E27FC236}">
                <a16:creationId xmlns:a16="http://schemas.microsoft.com/office/drawing/2014/main" xmlns="" id="{90543F10-0F54-5E45-9E99-2D35359A424E}"/>
              </a:ext>
            </a:extLst>
          </p:cNvPr>
          <p:cNvSpPr/>
          <p:nvPr/>
        </p:nvSpPr>
        <p:spPr>
          <a:xfrm>
            <a:off x="2819400" y="4439770"/>
            <a:ext cx="5943600" cy="430887"/>
          </a:xfrm>
          <a:prstGeom prst="rect">
            <a:avLst/>
          </a:prstGeom>
        </p:spPr>
        <p:txBody>
          <a:bodyPr wrap="square">
            <a:spAutoFit/>
          </a:bodyPr>
          <a:lstStyle/>
          <a:p>
            <a:pPr algn="ctr"/>
            <a:r>
              <a:rPr lang="en-US" sz="2200" dirty="0">
                <a:cs typeface="Arial" panose="020B0604020202020204" pitchFamily="34" charset="0"/>
                <a:hlinkClick r:id="rId7"/>
              </a:rPr>
              <a:t>https://www.ibm.com/watson/products-services/</a:t>
            </a:r>
            <a:endParaRPr lang="en-US" sz="2200" dirty="0">
              <a:cs typeface="Arial" panose="020B0604020202020204" pitchFamily="34" charset="0"/>
            </a:endParaRPr>
          </a:p>
        </p:txBody>
      </p:sp>
    </p:spTree>
    <p:extLst>
      <p:ext uri="{BB962C8B-B14F-4D97-AF65-F5344CB8AC3E}">
        <p14:creationId xmlns:p14="http://schemas.microsoft.com/office/powerpoint/2010/main" val="18458606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8" y="2918152"/>
            <a:ext cx="942976" cy="639536"/>
          </a:xfrm>
          <a:prstGeom prst="rect">
            <a:avLst/>
          </a:prstGeom>
        </p:spPr>
      </p:pic>
      <p:sp>
        <p:nvSpPr>
          <p:cNvPr id="5" name="Title 20"/>
          <p:cNvSpPr txBox="1">
            <a:spLocks/>
          </p:cNvSpPr>
          <p:nvPr/>
        </p:nvSpPr>
        <p:spPr>
          <a:xfrm>
            <a:off x="260349" y="228600"/>
            <a:ext cx="8734425" cy="544973"/>
          </a:xfrm>
          <a:prstGeom prst="rect">
            <a:avLst/>
          </a:prstGeom>
        </p:spPr>
        <p:txBody>
          <a:bodyPr/>
          <a:lstStyle>
            <a:lvl1pPr>
              <a:defRPr>
                <a:latin typeface="+mj-lt"/>
                <a:ea typeface="+mj-ea"/>
                <a:cs typeface="+mj-cs"/>
              </a:defRPr>
            </a:lvl1pPr>
          </a:lstStyle>
          <a:p>
            <a:pPr algn="ctr"/>
            <a:r>
              <a:rPr lang="en-US" sz="3000" kern="0" dirty="0">
                <a:solidFill>
                  <a:srgbClr val="812F91"/>
                </a:solidFill>
                <a:cs typeface="Arial" panose="020B0604020202020204" pitchFamily="34" charset="0"/>
              </a:rPr>
              <a:t>Stay Connected and continue coding !</a:t>
            </a:r>
          </a:p>
        </p:txBody>
      </p:sp>
      <p:pic>
        <p:nvPicPr>
          <p:cNvPr id="6"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1371600"/>
            <a:ext cx="992981" cy="9414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8" y="4902200"/>
            <a:ext cx="942976" cy="736600"/>
          </a:xfrm>
          <a:prstGeom prst="rect">
            <a:avLst/>
          </a:prstGeom>
        </p:spPr>
      </p:pic>
      <p:sp>
        <p:nvSpPr>
          <p:cNvPr id="8" name="Rectangle 7"/>
          <p:cNvSpPr/>
          <p:nvPr/>
        </p:nvSpPr>
        <p:spPr>
          <a:xfrm>
            <a:off x="1247019" y="838200"/>
            <a:ext cx="3705981" cy="2092881"/>
          </a:xfrm>
          <a:prstGeom prst="rect">
            <a:avLst/>
          </a:prstGeom>
        </p:spPr>
        <p:txBody>
          <a:bodyPr wrap="square">
            <a:spAutoFit/>
          </a:bodyPr>
          <a:lstStyle/>
          <a:p>
            <a:r>
              <a:rPr lang="en-US" altLang="en-US" dirty="0">
                <a:solidFill>
                  <a:schemeClr val="accent6">
                    <a:lumMod val="75000"/>
                  </a:schemeClr>
                </a:solidFill>
                <a:ea typeface="Arial" charset="0"/>
                <a:cs typeface="Arial" charset="0"/>
              </a:rPr>
              <a:t>Code &amp; instructions</a:t>
            </a:r>
          </a:p>
          <a:p>
            <a:r>
              <a:rPr lang="en-US" altLang="en-US" sz="1400" dirty="0">
                <a:ea typeface="Arial" charset="0"/>
                <a:cs typeface="Arial" charset="0"/>
                <a:hlinkClick r:id="rId5"/>
              </a:rPr>
              <a:t>https://github.com/IBMDevConnect</a:t>
            </a:r>
            <a:endParaRPr lang="en-US" altLang="en-US" sz="1400" dirty="0">
              <a:ea typeface="Arial" charset="0"/>
              <a:cs typeface="Arial" charset="0"/>
            </a:endParaRPr>
          </a:p>
          <a:p>
            <a:r>
              <a:rPr lang="en-US" altLang="en-US" sz="1400" dirty="0">
                <a:ea typeface="Arial" charset="0"/>
                <a:cs typeface="Arial" charset="0"/>
                <a:hlinkClick r:id="rId6"/>
              </a:rPr>
              <a:t>https://github.com/IBM</a:t>
            </a:r>
            <a:endParaRPr lang="en-US" altLang="en-US" sz="1400" dirty="0">
              <a:ea typeface="Arial" charset="0"/>
              <a:cs typeface="Arial" charset="0"/>
            </a:endParaRPr>
          </a:p>
          <a:p>
            <a:r>
              <a:rPr lang="en-US" altLang="en-US" sz="1400" dirty="0">
                <a:ea typeface="Arial" charset="0"/>
                <a:cs typeface="Arial" charset="0"/>
                <a:hlinkClick r:id="rId7"/>
              </a:rPr>
              <a:t>https://github.com/IBM-Cloud</a:t>
            </a:r>
            <a:endParaRPr lang="en-US" altLang="en-US" sz="1400" dirty="0">
              <a:ea typeface="Arial" charset="0"/>
              <a:cs typeface="Arial" charset="0"/>
            </a:endParaRPr>
          </a:p>
          <a:p>
            <a:r>
              <a:rPr lang="en-US" altLang="en-US" sz="1400" dirty="0">
                <a:ea typeface="Arial" charset="0"/>
                <a:cs typeface="Arial" charset="0"/>
                <a:hlinkClick r:id="rId8"/>
              </a:rPr>
              <a:t>https://ibm-cloud.github.io/#!/</a:t>
            </a:r>
            <a:endParaRPr lang="en-US" altLang="en-US" sz="1400" dirty="0">
              <a:ea typeface="Arial" charset="0"/>
              <a:cs typeface="Arial" charset="0"/>
            </a:endParaRPr>
          </a:p>
          <a:p>
            <a:r>
              <a:rPr lang="en-US" altLang="en-US" sz="1400" dirty="0">
                <a:ea typeface="Arial" charset="0"/>
                <a:cs typeface="Arial" charset="0"/>
                <a:hlinkClick r:id="rId9"/>
              </a:rPr>
              <a:t>http://ibm.github.io</a:t>
            </a:r>
            <a:endParaRPr lang="en-US" altLang="en-US" sz="1400" dirty="0">
              <a:ea typeface="Arial" charset="0"/>
              <a:cs typeface="Arial" charset="0"/>
            </a:endParaRPr>
          </a:p>
          <a:p>
            <a:r>
              <a:rPr lang="en-US" altLang="en-US" sz="1400" dirty="0">
                <a:ea typeface="Arial" charset="0"/>
                <a:cs typeface="Arial" charset="0"/>
                <a:hlinkClick r:id="rId10"/>
              </a:rPr>
              <a:t>https://github.com/watson-developer-cloud</a:t>
            </a:r>
            <a:endParaRPr lang="en-US" altLang="en-US" sz="1400" dirty="0">
              <a:ea typeface="Arial" charset="0"/>
              <a:cs typeface="Arial" charset="0"/>
            </a:endParaRPr>
          </a:p>
          <a:p>
            <a:r>
              <a:rPr lang="en-US" altLang="en-US" sz="1400" dirty="0">
                <a:ea typeface="Arial" charset="0"/>
                <a:cs typeface="Arial" charset="0"/>
                <a:hlinkClick r:id="rId11"/>
              </a:rPr>
              <a:t>https://github.com/ibm-bluemix-mobile-services</a:t>
            </a:r>
            <a:endParaRPr lang="en-US" altLang="en-US" sz="1400" dirty="0">
              <a:ea typeface="Arial" charset="0"/>
              <a:cs typeface="Arial" charset="0"/>
            </a:endParaRPr>
          </a:p>
        </p:txBody>
      </p:sp>
      <p:sp>
        <p:nvSpPr>
          <p:cNvPr id="9" name="Rectangle 8"/>
          <p:cNvSpPr/>
          <p:nvPr/>
        </p:nvSpPr>
        <p:spPr>
          <a:xfrm>
            <a:off x="1287262" y="2874782"/>
            <a:ext cx="2942994" cy="1569660"/>
          </a:xfrm>
          <a:prstGeom prst="rect">
            <a:avLst/>
          </a:prstGeom>
        </p:spPr>
        <p:txBody>
          <a:bodyPr wrap="square">
            <a:spAutoFit/>
          </a:bodyPr>
          <a:lstStyle/>
          <a:p>
            <a:r>
              <a:rPr lang="en-US" altLang="en-US" dirty="0">
                <a:solidFill>
                  <a:schemeClr val="accent6">
                    <a:lumMod val="75000"/>
                  </a:schemeClr>
                </a:solidFill>
                <a:ea typeface="Arial" charset="0"/>
                <a:cs typeface="Arial" charset="0"/>
              </a:rPr>
              <a:t>developerWorks</a:t>
            </a:r>
            <a:endParaRPr lang="en-US" altLang="en-US" dirty="0">
              <a:solidFill>
                <a:schemeClr val="accent6">
                  <a:lumMod val="75000"/>
                </a:schemeClr>
              </a:solidFill>
              <a:ea typeface="Arial" charset="0"/>
              <a:cs typeface="Arial" charset="0"/>
              <a:hlinkClick r:id="rId12"/>
            </a:endParaRPr>
          </a:p>
          <a:p>
            <a:r>
              <a:rPr lang="en-US" altLang="en-US" sz="1400" dirty="0">
                <a:ea typeface="Arial" charset="0"/>
                <a:cs typeface="Arial" charset="0"/>
                <a:hlinkClick r:id="rId13"/>
              </a:rPr>
              <a:t>https://developer.ibm.com/in/</a:t>
            </a:r>
            <a:endParaRPr lang="en-US" altLang="en-US" sz="1400" dirty="0">
              <a:ea typeface="Arial" charset="0"/>
              <a:cs typeface="Arial" charset="0"/>
            </a:endParaRPr>
          </a:p>
          <a:p>
            <a:r>
              <a:rPr lang="en-GB" sz="1400" u="sng" dirty="0">
                <a:hlinkClick r:id="rId14"/>
              </a:rPr>
              <a:t>https://developer.ibm.com/tv/</a:t>
            </a:r>
            <a:endParaRPr lang="en-US" altLang="en-US" sz="1400" dirty="0">
              <a:ea typeface="Arial" charset="0"/>
              <a:cs typeface="Arial" charset="0"/>
            </a:endParaRPr>
          </a:p>
          <a:p>
            <a:endParaRPr lang="en-US" altLang="en-US" dirty="0">
              <a:latin typeface="Arial" charset="0"/>
              <a:ea typeface="Arial" charset="0"/>
              <a:cs typeface="Arial" charset="0"/>
            </a:endParaRPr>
          </a:p>
          <a:p>
            <a:r>
              <a:rPr lang="en-GB" dirty="0">
                <a:solidFill>
                  <a:schemeClr val="accent6">
                    <a:lumMod val="75000"/>
                  </a:schemeClr>
                </a:solidFill>
                <a:ea typeface="Arial" charset="0"/>
                <a:cs typeface="Arial" charset="0"/>
              </a:rPr>
              <a:t>Recipes</a:t>
            </a:r>
            <a:endParaRPr lang="en-US" altLang="en-US" dirty="0">
              <a:solidFill>
                <a:schemeClr val="accent6">
                  <a:lumMod val="75000"/>
                </a:schemeClr>
              </a:solidFill>
              <a:ea typeface="Arial" charset="0"/>
              <a:cs typeface="Arial" charset="0"/>
            </a:endParaRPr>
          </a:p>
          <a:p>
            <a:r>
              <a:rPr lang="en-US" altLang="en-US" sz="1400" dirty="0">
                <a:ea typeface="Arial" charset="0"/>
                <a:cs typeface="Arial" charset="0"/>
                <a:hlinkClick r:id="rId15"/>
              </a:rPr>
              <a:t>https://developer.ibm.com/recipes/</a:t>
            </a:r>
            <a:endParaRPr lang="en-US" altLang="en-US" sz="1400" dirty="0">
              <a:ea typeface="Arial" charset="0"/>
              <a:cs typeface="Arial" charset="0"/>
            </a:endParaRPr>
          </a:p>
        </p:txBody>
      </p:sp>
      <p:sp>
        <p:nvSpPr>
          <p:cNvPr id="10" name="Rectangle 9"/>
          <p:cNvSpPr/>
          <p:nvPr/>
        </p:nvSpPr>
        <p:spPr>
          <a:xfrm>
            <a:off x="1288116" y="4554141"/>
            <a:ext cx="3131484" cy="1631216"/>
          </a:xfrm>
          <a:prstGeom prst="rect">
            <a:avLst/>
          </a:prstGeom>
        </p:spPr>
        <p:txBody>
          <a:bodyPr wrap="square">
            <a:spAutoFit/>
          </a:bodyPr>
          <a:lstStyle/>
          <a:p>
            <a:r>
              <a:rPr lang="en-US" altLang="en-US" dirty="0">
                <a:solidFill>
                  <a:schemeClr val="accent6">
                    <a:lumMod val="75000"/>
                  </a:schemeClr>
                </a:solidFill>
                <a:ea typeface="Arial" charset="0"/>
                <a:cs typeface="Arial" charset="0"/>
              </a:rPr>
              <a:t>Join our Slack team and stay in touch with the experts</a:t>
            </a:r>
          </a:p>
          <a:p>
            <a:r>
              <a:rPr lang="en-US" sz="1400" dirty="0">
                <a:ea typeface="Arial" charset="0"/>
                <a:cs typeface="Arial" charset="0"/>
                <a:hlinkClick r:id="rId16"/>
              </a:rPr>
              <a:t>https://ibmdevconnect.slack.com</a:t>
            </a:r>
            <a:endParaRPr lang="en-US" sz="1400" dirty="0">
              <a:ea typeface="Arial" charset="0"/>
              <a:cs typeface="Arial" charset="0"/>
            </a:endParaRPr>
          </a:p>
          <a:p>
            <a:endParaRPr lang="en-US" dirty="0">
              <a:latin typeface="Arial" charset="0"/>
              <a:ea typeface="Arial" charset="0"/>
              <a:cs typeface="Arial" charset="0"/>
            </a:endParaRPr>
          </a:p>
          <a:p>
            <a:r>
              <a:rPr lang="en-US" dirty="0">
                <a:solidFill>
                  <a:schemeClr val="accent6">
                    <a:lumMod val="75000"/>
                  </a:schemeClr>
                </a:solidFill>
                <a:ea typeface="Arial" charset="0"/>
                <a:cs typeface="Arial" charset="0"/>
              </a:rPr>
              <a:t>Send in your request</a:t>
            </a:r>
            <a:r>
              <a:rPr lang="en-US" dirty="0">
                <a:latin typeface="Arial" charset="0"/>
                <a:ea typeface="Arial" charset="0"/>
                <a:cs typeface="Arial" charset="0"/>
              </a:rPr>
              <a:t> </a:t>
            </a:r>
            <a:r>
              <a:rPr lang="en-US" sz="1400" dirty="0">
                <a:ea typeface="Arial" charset="0"/>
                <a:cs typeface="Arial" charset="0"/>
                <a:hlinkClick r:id="rId17"/>
              </a:rPr>
              <a:t>http://ibm.biz/slackrequest</a:t>
            </a:r>
            <a:endParaRPr lang="en-US" sz="1400" dirty="0">
              <a:ea typeface="Arial" charset="0"/>
              <a:cs typeface="Arial" charset="0"/>
            </a:endParaRPr>
          </a:p>
        </p:txBody>
      </p:sp>
      <p:sp>
        <p:nvSpPr>
          <p:cNvPr id="13" name="Rectangle 12"/>
          <p:cNvSpPr/>
          <p:nvPr/>
        </p:nvSpPr>
        <p:spPr>
          <a:xfrm>
            <a:off x="6010337" y="1143000"/>
            <a:ext cx="2984436" cy="861774"/>
          </a:xfrm>
          <a:prstGeom prst="rect">
            <a:avLst/>
          </a:prstGeom>
        </p:spPr>
        <p:txBody>
          <a:bodyPr wrap="square">
            <a:spAutoFit/>
          </a:bodyPr>
          <a:lstStyle/>
          <a:p>
            <a:r>
              <a:rPr lang="en-US" dirty="0">
                <a:solidFill>
                  <a:schemeClr val="accent6">
                    <a:lumMod val="75000"/>
                  </a:schemeClr>
                </a:solidFill>
                <a:ea typeface="Arial" charset="0"/>
                <a:cs typeface="Arial" charset="0"/>
              </a:rPr>
              <a:t>Apply for IBM Global Entrepreneur Program</a:t>
            </a:r>
          </a:p>
          <a:p>
            <a:r>
              <a:rPr lang="en-US" sz="1400" dirty="0">
                <a:ea typeface="Arial" charset="0"/>
                <a:cs typeface="Arial" charset="0"/>
                <a:hlinkClick r:id="rId18"/>
              </a:rPr>
              <a:t>https://developer.ibm.com/startups</a:t>
            </a:r>
            <a:endParaRPr lang="en-US" sz="1400" dirty="0">
              <a:ea typeface="Arial" charset="0"/>
              <a:cs typeface="Arial" charset="0"/>
            </a:endParaRPr>
          </a:p>
        </p:txBody>
      </p:sp>
      <p:pic>
        <p:nvPicPr>
          <p:cNvPr id="14" name="Picture 13"/>
          <p:cNvPicPr>
            <a:picLocks noChangeAspect="1"/>
          </p:cNvPicPr>
          <p:nvPr/>
        </p:nvPicPr>
        <p:blipFill>
          <a:blip r:embed="rId19"/>
          <a:stretch>
            <a:fillRect/>
          </a:stretch>
        </p:blipFill>
        <p:spPr>
          <a:xfrm>
            <a:off x="4691050" y="1214579"/>
            <a:ext cx="1059573" cy="687994"/>
          </a:xfrm>
          <a:prstGeom prst="rect">
            <a:avLst/>
          </a:prstGeom>
        </p:spPr>
      </p:pic>
      <p:sp>
        <p:nvSpPr>
          <p:cNvPr id="15" name="Rectangle 14"/>
          <p:cNvSpPr/>
          <p:nvPr/>
        </p:nvSpPr>
        <p:spPr>
          <a:xfrm>
            <a:off x="5479173" y="2438400"/>
            <a:ext cx="3515600" cy="3785652"/>
          </a:xfrm>
          <a:prstGeom prst="rect">
            <a:avLst/>
          </a:prstGeom>
        </p:spPr>
        <p:txBody>
          <a:bodyPr wrap="square">
            <a:spAutoFit/>
          </a:bodyPr>
          <a:lstStyle/>
          <a:p>
            <a:r>
              <a:rPr lang="en-US" altLang="en-US" dirty="0">
                <a:solidFill>
                  <a:schemeClr val="accent6">
                    <a:lumMod val="75000"/>
                  </a:schemeClr>
                </a:solidFill>
                <a:ea typeface="Arial" charset="0"/>
                <a:cs typeface="Arial" charset="0"/>
              </a:rPr>
              <a:t>Join our Meetup groups</a:t>
            </a:r>
          </a:p>
          <a:p>
            <a:endParaRPr lang="en-US" altLang="en-US" sz="1200" dirty="0">
              <a:latin typeface="Arial" charset="0"/>
              <a:ea typeface="Arial" charset="0"/>
              <a:cs typeface="Arial" charset="0"/>
            </a:endParaRPr>
          </a:p>
          <a:p>
            <a:r>
              <a:rPr lang="en-US" altLang="en-US" sz="1400" dirty="0">
                <a:ea typeface="Arial" charset="0"/>
                <a:cs typeface="Arial" charset="0"/>
              </a:rPr>
              <a:t>Bangalore : </a:t>
            </a:r>
            <a:r>
              <a:rPr lang="en-US" altLang="en-US" sz="1400" dirty="0">
                <a:ea typeface="Arial" charset="0"/>
                <a:cs typeface="Arial" charset="0"/>
                <a:hlinkClick r:id="rId20"/>
              </a:rPr>
              <a:t>https://www.meetup.com/IBMDevConnect-Bangalore</a:t>
            </a:r>
            <a:endParaRPr lang="en-US" altLang="en-US" sz="1400" dirty="0">
              <a:ea typeface="Arial" charset="0"/>
              <a:cs typeface="Arial" charset="0"/>
            </a:endParaRPr>
          </a:p>
          <a:p>
            <a:endParaRPr lang="en-GB" sz="1400" dirty="0"/>
          </a:p>
          <a:p>
            <a:r>
              <a:rPr lang="en-GB" sz="1400" dirty="0">
                <a:cs typeface="Arial" panose="020B0604020202020204" pitchFamily="34" charset="0"/>
              </a:rPr>
              <a:t>Delhi / Gurugram / Noida : </a:t>
            </a:r>
            <a:r>
              <a:rPr lang="en-GB" sz="1400" dirty="0">
                <a:cs typeface="Arial" panose="020B0604020202020204" pitchFamily="34" charset="0"/>
                <a:hlinkClick r:id="rId21"/>
              </a:rPr>
              <a:t>https://www.meetup.com/ibmcloudecosystem/</a:t>
            </a:r>
            <a:endParaRPr lang="en-IN" sz="1400" dirty="0">
              <a:cs typeface="Arial" panose="020B0604020202020204" pitchFamily="34" charset="0"/>
            </a:endParaRPr>
          </a:p>
          <a:p>
            <a:endParaRPr lang="en-GB" sz="1400" dirty="0">
              <a:cs typeface="Arial" panose="020B0604020202020204" pitchFamily="34" charset="0"/>
            </a:endParaRPr>
          </a:p>
          <a:p>
            <a:r>
              <a:rPr lang="en-GB" sz="1400" dirty="0">
                <a:cs typeface="Arial" panose="020B0604020202020204" pitchFamily="34" charset="0"/>
              </a:rPr>
              <a:t>Mumbai / Pune : </a:t>
            </a:r>
            <a:r>
              <a:rPr lang="en-GB" sz="1400" dirty="0">
                <a:cs typeface="Arial" panose="020B0604020202020204" pitchFamily="34" charset="0"/>
                <a:hlinkClick r:id="rId22"/>
              </a:rPr>
              <a:t>https://www.meetup.com/Cloud-Mumbai-Meetup/</a:t>
            </a:r>
            <a:endParaRPr lang="en-IN" sz="1400" dirty="0">
              <a:cs typeface="Arial" panose="020B0604020202020204" pitchFamily="34" charset="0"/>
            </a:endParaRPr>
          </a:p>
          <a:p>
            <a:endParaRPr lang="en-GB" sz="1400" dirty="0">
              <a:cs typeface="Arial" panose="020B0604020202020204" pitchFamily="34" charset="0"/>
            </a:endParaRPr>
          </a:p>
          <a:p>
            <a:r>
              <a:rPr lang="en-GB" sz="1400" dirty="0">
                <a:cs typeface="Arial" panose="020B0604020202020204" pitchFamily="34" charset="0"/>
              </a:rPr>
              <a:t>Hyderabad / Vishakapatnam: </a:t>
            </a:r>
            <a:r>
              <a:rPr lang="en-GB" sz="1400" dirty="0">
                <a:cs typeface="Arial" panose="020B0604020202020204" pitchFamily="34" charset="0"/>
                <a:hlinkClick r:id="rId23"/>
              </a:rPr>
              <a:t>https://www.meetup.com/Hyderabad-Cognitive-with-Cloud</a:t>
            </a:r>
            <a:endParaRPr lang="en-US" altLang="en-US" sz="1400" dirty="0">
              <a:ea typeface="Arial" charset="0"/>
              <a:cs typeface="Arial" panose="020B0604020202020204" pitchFamily="34" charset="0"/>
            </a:endParaRPr>
          </a:p>
        </p:txBody>
      </p:sp>
      <p:pic>
        <p:nvPicPr>
          <p:cNvPr id="16" name="Picture 1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350627" y="3962400"/>
            <a:ext cx="1059573" cy="430309"/>
          </a:xfrm>
          <a:prstGeom prst="rect">
            <a:avLst/>
          </a:prstGeom>
        </p:spPr>
      </p:pic>
      <p:pic>
        <p:nvPicPr>
          <p:cNvPr id="17" name="Picture 1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8599" y="3962400"/>
            <a:ext cx="942976" cy="496789"/>
          </a:xfrm>
          <a:prstGeom prst="rect">
            <a:avLst/>
          </a:prstGeom>
        </p:spPr>
      </p:pic>
    </p:spTree>
    <p:extLst>
      <p:ext uri="{BB962C8B-B14F-4D97-AF65-F5344CB8AC3E}">
        <p14:creationId xmlns:p14="http://schemas.microsoft.com/office/powerpoint/2010/main" val="8311631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90800" y="2286000"/>
            <a:ext cx="4419600" cy="1099374"/>
          </a:xfrm>
        </p:spPr>
        <p:txBody>
          <a:bodyPr/>
          <a:lstStyle/>
          <a:p>
            <a:r>
              <a:rPr lang="en-US" dirty="0" smtClean="0"/>
              <a:t>Thank you</a:t>
            </a:r>
            <a:endParaRPr lang="en-US" dirty="0"/>
          </a:p>
        </p:txBody>
      </p:sp>
    </p:spTree>
    <p:extLst>
      <p:ext uri="{BB962C8B-B14F-4D97-AF65-F5344CB8AC3E}">
        <p14:creationId xmlns:p14="http://schemas.microsoft.com/office/powerpoint/2010/main" val="67763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YAML? </a:t>
            </a:r>
            <a:endParaRPr lang="en-US" dirty="0"/>
          </a:p>
        </p:txBody>
      </p:sp>
      <p:sp>
        <p:nvSpPr>
          <p:cNvPr id="3" name="Content Placeholder 2"/>
          <p:cNvSpPr>
            <a:spLocks noGrp="1"/>
          </p:cNvSpPr>
          <p:nvPr>
            <p:ph idx="1"/>
          </p:nvPr>
        </p:nvSpPr>
        <p:spPr/>
        <p:txBody>
          <a:bodyPr>
            <a:normAutofit fontScale="92500" lnSpcReduction="10000"/>
          </a:bodyPr>
          <a:lstStyle/>
          <a:p>
            <a:pPr lvl="0"/>
            <a:r>
              <a:rPr lang="en-GB" sz="2300" b="1" dirty="0">
                <a:solidFill>
                  <a:srgbClr val="812F91"/>
                </a:solidFill>
                <a:latin typeface="+mj-lt"/>
                <a:ea typeface="+mj-ea"/>
                <a:cs typeface="+mj-cs"/>
              </a:rPr>
              <a:t>E</a:t>
            </a:r>
            <a:r>
              <a:rPr lang="en-GB" sz="2300" b="1" dirty="0" smtClean="0">
                <a:solidFill>
                  <a:srgbClr val="812F91"/>
                </a:solidFill>
                <a:latin typeface="+mj-lt"/>
                <a:ea typeface="+mj-ea"/>
                <a:cs typeface="+mj-cs"/>
              </a:rPr>
              <a:t>asily </a:t>
            </a:r>
            <a:r>
              <a:rPr lang="en-GB" sz="2300" b="1" dirty="0">
                <a:solidFill>
                  <a:srgbClr val="812F91"/>
                </a:solidFill>
                <a:latin typeface="+mj-lt"/>
                <a:ea typeface="+mj-ea"/>
                <a:cs typeface="+mj-cs"/>
              </a:rPr>
              <a:t>readable by </a:t>
            </a:r>
            <a:r>
              <a:rPr lang="en-GB" sz="2300" b="1" dirty="0" smtClean="0">
                <a:solidFill>
                  <a:srgbClr val="812F91"/>
                </a:solidFill>
                <a:latin typeface="+mj-lt"/>
                <a:ea typeface="+mj-ea"/>
                <a:cs typeface="+mj-cs"/>
              </a:rPr>
              <a:t>humans, expressive and extensible.</a:t>
            </a:r>
          </a:p>
          <a:p>
            <a:pPr lvl="0"/>
            <a:r>
              <a:rPr lang="en-GB" sz="2300" b="1" dirty="0">
                <a:solidFill>
                  <a:srgbClr val="812F91"/>
                </a:solidFill>
              </a:rPr>
              <a:t>Easy to implement and </a:t>
            </a:r>
            <a:r>
              <a:rPr lang="en-GB" sz="2300" b="1" dirty="0" smtClean="0">
                <a:solidFill>
                  <a:srgbClr val="812F91"/>
                </a:solidFill>
              </a:rPr>
              <a:t>use.</a:t>
            </a:r>
            <a:endParaRPr lang="en-GB" sz="2300" b="1" dirty="0">
              <a:solidFill>
                <a:srgbClr val="812F91"/>
              </a:solidFill>
              <a:latin typeface="+mj-lt"/>
              <a:ea typeface="+mj-ea"/>
              <a:cs typeface="+mj-cs"/>
            </a:endParaRPr>
          </a:p>
          <a:p>
            <a:pPr lvl="0"/>
            <a:r>
              <a:rPr lang="en-GB" sz="2300" b="1" dirty="0" smtClean="0">
                <a:solidFill>
                  <a:srgbClr val="812F91"/>
                </a:solidFill>
                <a:latin typeface="+mj-lt"/>
                <a:ea typeface="+mj-ea"/>
                <a:cs typeface="+mj-cs"/>
              </a:rPr>
              <a:t>Easily </a:t>
            </a:r>
            <a:r>
              <a:rPr lang="en-GB" sz="2300" b="1" dirty="0">
                <a:solidFill>
                  <a:srgbClr val="812F91"/>
                </a:solidFill>
                <a:latin typeface="+mj-lt"/>
                <a:ea typeface="+mj-ea"/>
                <a:cs typeface="+mj-cs"/>
              </a:rPr>
              <a:t>portable between programming languages.</a:t>
            </a:r>
          </a:p>
          <a:p>
            <a:pPr lvl="0"/>
            <a:r>
              <a:rPr lang="en-GB" sz="2300" b="1" dirty="0" smtClean="0">
                <a:solidFill>
                  <a:srgbClr val="812F91"/>
                </a:solidFill>
                <a:latin typeface="+mj-lt"/>
                <a:ea typeface="+mj-ea"/>
                <a:cs typeface="+mj-cs"/>
              </a:rPr>
              <a:t>Matches </a:t>
            </a:r>
            <a:r>
              <a:rPr lang="en-GB" sz="2300" b="1" dirty="0">
                <a:solidFill>
                  <a:srgbClr val="812F91"/>
                </a:solidFill>
                <a:latin typeface="+mj-lt"/>
                <a:ea typeface="+mj-ea"/>
                <a:cs typeface="+mj-cs"/>
              </a:rPr>
              <a:t>the </a:t>
            </a:r>
            <a:r>
              <a:rPr lang="en-GB" sz="2300" b="1" dirty="0">
                <a:solidFill>
                  <a:srgbClr val="812F91"/>
                </a:solidFill>
                <a:latin typeface="+mj-lt"/>
                <a:ea typeface="+mj-ea"/>
                <a:cs typeface="+mj-cs"/>
                <a:hlinkClick r:id="rId3"/>
              </a:rPr>
              <a:t>native data structures</a:t>
            </a:r>
            <a:r>
              <a:rPr lang="en-GB" sz="2300" b="1" dirty="0">
                <a:solidFill>
                  <a:srgbClr val="812F91"/>
                </a:solidFill>
                <a:latin typeface="+mj-lt"/>
                <a:ea typeface="+mj-ea"/>
                <a:cs typeface="+mj-cs"/>
              </a:rPr>
              <a:t> of agile languages.</a:t>
            </a:r>
          </a:p>
          <a:p>
            <a:pPr lvl="0"/>
            <a:r>
              <a:rPr lang="en-GB" sz="2300" b="1" dirty="0" smtClean="0">
                <a:solidFill>
                  <a:srgbClr val="812F91"/>
                </a:solidFill>
                <a:latin typeface="+mj-lt"/>
                <a:ea typeface="+mj-ea"/>
                <a:cs typeface="+mj-cs"/>
              </a:rPr>
              <a:t>Has </a:t>
            </a:r>
            <a:r>
              <a:rPr lang="en-GB" sz="2300" b="1" dirty="0">
                <a:solidFill>
                  <a:srgbClr val="812F91"/>
                </a:solidFill>
                <a:latin typeface="+mj-lt"/>
                <a:ea typeface="+mj-ea"/>
                <a:cs typeface="+mj-cs"/>
              </a:rPr>
              <a:t>a consistent model to support generic tools.</a:t>
            </a:r>
          </a:p>
          <a:p>
            <a:pPr lvl="0"/>
            <a:r>
              <a:rPr lang="en-GB" sz="2300" b="1" dirty="0" smtClean="0">
                <a:solidFill>
                  <a:srgbClr val="812F91"/>
                </a:solidFill>
                <a:latin typeface="+mj-lt"/>
                <a:ea typeface="+mj-ea"/>
                <a:cs typeface="+mj-cs"/>
              </a:rPr>
              <a:t>Supports </a:t>
            </a:r>
            <a:r>
              <a:rPr lang="en-GB" sz="2300" b="1" dirty="0">
                <a:solidFill>
                  <a:srgbClr val="812F91"/>
                </a:solidFill>
                <a:latin typeface="+mj-lt"/>
                <a:ea typeface="+mj-ea"/>
                <a:cs typeface="+mj-cs"/>
              </a:rPr>
              <a:t>one-pass processing.</a:t>
            </a:r>
          </a:p>
          <a:p>
            <a:endParaRPr lang="en-GB" sz="2300" b="1" dirty="0" smtClean="0">
              <a:solidFill>
                <a:srgbClr val="812F91"/>
              </a:solidFill>
              <a:latin typeface="+mj-lt"/>
              <a:ea typeface="+mj-ea"/>
              <a:cs typeface="+mj-cs"/>
            </a:endParaRPr>
          </a:p>
          <a:p>
            <a:r>
              <a:rPr lang="en-GB" sz="2300" b="1" dirty="0">
                <a:solidFill>
                  <a:srgbClr val="812F91"/>
                </a:solidFill>
                <a:latin typeface="+mj-lt"/>
                <a:ea typeface="+mj-ea"/>
                <a:cs typeface="+mj-cs"/>
              </a:rPr>
              <a:t>Convenience: You’ll no longer have to add all of your parameters to the command </a:t>
            </a:r>
            <a:r>
              <a:rPr lang="en-GB" sz="2300" b="1" dirty="0" smtClean="0">
                <a:solidFill>
                  <a:srgbClr val="812F91"/>
                </a:solidFill>
                <a:latin typeface="+mj-lt"/>
                <a:ea typeface="+mj-ea"/>
                <a:cs typeface="+mj-cs"/>
              </a:rPr>
              <a:t>line</a:t>
            </a:r>
          </a:p>
          <a:p>
            <a:r>
              <a:rPr lang="en-GB" sz="2300" b="1" dirty="0">
                <a:solidFill>
                  <a:srgbClr val="812F91"/>
                </a:solidFill>
                <a:latin typeface="+mj-lt"/>
                <a:ea typeface="+mj-ea"/>
                <a:cs typeface="+mj-cs"/>
              </a:rPr>
              <a:t>Maintenance: YAML files can be added to source control, so you can track </a:t>
            </a:r>
            <a:r>
              <a:rPr lang="en-GB" sz="2300" b="1" dirty="0" smtClean="0">
                <a:solidFill>
                  <a:srgbClr val="812F91"/>
                </a:solidFill>
                <a:latin typeface="+mj-lt"/>
                <a:ea typeface="+mj-ea"/>
                <a:cs typeface="+mj-cs"/>
              </a:rPr>
              <a:t>changes</a:t>
            </a:r>
          </a:p>
          <a:p>
            <a:r>
              <a:rPr lang="en-GB" sz="2300" b="1" dirty="0">
                <a:solidFill>
                  <a:srgbClr val="812F91"/>
                </a:solidFill>
                <a:latin typeface="+mj-lt"/>
                <a:ea typeface="+mj-ea"/>
                <a:cs typeface="+mj-cs"/>
              </a:rPr>
              <a:t>Flexibility: You’ll be able to create much more complex structures using YAML than you can on the command line</a:t>
            </a:r>
          </a:p>
          <a:p>
            <a:endParaRPr lang="en-GB" sz="2300" b="1" dirty="0">
              <a:solidFill>
                <a:srgbClr val="812F91"/>
              </a:solidFill>
              <a:latin typeface="+mj-lt"/>
              <a:ea typeface="+mj-ea"/>
              <a:cs typeface="+mj-cs"/>
            </a:endParaRPr>
          </a:p>
          <a:p>
            <a:endParaRPr lang="en-GB" sz="2300" b="1" dirty="0">
              <a:solidFill>
                <a:srgbClr val="812F91"/>
              </a:solidFill>
              <a:latin typeface="+mj-lt"/>
              <a:ea typeface="+mj-ea"/>
              <a:cs typeface="+mj-cs"/>
            </a:endParaRPr>
          </a:p>
          <a:p>
            <a:endParaRPr lang="en-US" sz="2300" b="1" dirty="0">
              <a:solidFill>
                <a:srgbClr val="812F91"/>
              </a:solidFill>
              <a:latin typeface="+mj-lt"/>
              <a:ea typeface="+mj-ea"/>
              <a:cs typeface="+mj-cs"/>
            </a:endParaRPr>
          </a:p>
        </p:txBody>
      </p:sp>
    </p:spTree>
    <p:extLst>
      <p:ext uri="{BB962C8B-B14F-4D97-AF65-F5344CB8AC3E}">
        <p14:creationId xmlns:p14="http://schemas.microsoft.com/office/powerpoint/2010/main" val="165010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100" y="2312195"/>
            <a:ext cx="5257800" cy="1345406"/>
          </a:xfrm>
        </p:spPr>
        <p:txBody>
          <a:bodyPr>
            <a:normAutofit fontScale="90000"/>
          </a:bodyPr>
          <a:lstStyle/>
          <a:p>
            <a:r>
              <a:rPr lang="en-US" dirty="0" smtClean="0">
                <a:solidFill>
                  <a:schemeClr val="bg1"/>
                </a:solidFill>
              </a:rPr>
              <a:t>COMPARISON BETWEEN XML, JSON and YAML</a:t>
            </a:r>
            <a:endParaRPr lang="en-US" dirty="0">
              <a:solidFill>
                <a:schemeClr val="bg1"/>
              </a:solidFill>
            </a:endParaRPr>
          </a:p>
        </p:txBody>
      </p:sp>
    </p:spTree>
    <p:extLst>
      <p:ext uri="{BB962C8B-B14F-4D97-AF65-F5344CB8AC3E}">
        <p14:creationId xmlns:p14="http://schemas.microsoft.com/office/powerpoint/2010/main" val="1000728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XML vs JSON vs YAML</a:t>
            </a:r>
            <a:endParaRPr lang="en-US" dirty="0"/>
          </a:p>
        </p:txBody>
      </p:sp>
      <p:pic>
        <p:nvPicPr>
          <p:cNvPr id="4" name="Content Placeholder 3"/>
          <p:cNvPicPr>
            <a:picLocks noGrp="1"/>
          </p:cNvPicPr>
          <p:nvPr>
            <p:ph idx="1"/>
          </p:nvPr>
        </p:nvPicPr>
        <p:blipFill>
          <a:blip r:embed="rId3"/>
          <a:stretch>
            <a:fillRect/>
          </a:stretch>
        </p:blipFill>
        <p:spPr>
          <a:xfrm>
            <a:off x="457200" y="2286000"/>
            <a:ext cx="8229600" cy="2670694"/>
          </a:xfrm>
          <a:prstGeom prst="rect">
            <a:avLst/>
          </a:prstGeom>
        </p:spPr>
      </p:pic>
    </p:spTree>
    <p:extLst>
      <p:ext uri="{BB962C8B-B14F-4D97-AF65-F5344CB8AC3E}">
        <p14:creationId xmlns:p14="http://schemas.microsoft.com/office/powerpoint/2010/main" val="498281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100" y="2312195"/>
            <a:ext cx="5257800" cy="1345406"/>
          </a:xfrm>
        </p:spPr>
        <p:txBody>
          <a:bodyPr/>
          <a:lstStyle/>
          <a:p>
            <a:r>
              <a:rPr lang="en-US" dirty="0" smtClean="0">
                <a:solidFill>
                  <a:schemeClr val="bg1"/>
                </a:solidFill>
              </a:rPr>
              <a:t>PREVIEW OF YAML</a:t>
            </a:r>
            <a:endParaRPr lang="en-US" dirty="0">
              <a:solidFill>
                <a:schemeClr val="bg1"/>
              </a:solidFill>
            </a:endParaRPr>
          </a:p>
        </p:txBody>
      </p:sp>
    </p:spTree>
    <p:extLst>
      <p:ext uri="{BB962C8B-B14F-4D97-AF65-F5344CB8AC3E}">
        <p14:creationId xmlns:p14="http://schemas.microsoft.com/office/powerpoint/2010/main" val="1773294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Value Pair, Array/Lists, Dictionary/Map</a:t>
            </a:r>
            <a:endParaRPr lang="en-US" dirty="0"/>
          </a:p>
        </p:txBody>
      </p:sp>
      <p:pic>
        <p:nvPicPr>
          <p:cNvPr id="4" name="Content Placeholder 3"/>
          <p:cNvPicPr>
            <a:picLocks noGrp="1"/>
          </p:cNvPicPr>
          <p:nvPr>
            <p:ph idx="1"/>
          </p:nvPr>
        </p:nvPicPr>
        <p:blipFill>
          <a:blip r:embed="rId3"/>
          <a:stretch>
            <a:fillRect/>
          </a:stretch>
        </p:blipFill>
        <p:spPr>
          <a:xfrm>
            <a:off x="457200" y="2706379"/>
            <a:ext cx="8229600" cy="2313604"/>
          </a:xfrm>
          <a:prstGeom prst="rect">
            <a:avLst/>
          </a:prstGeom>
        </p:spPr>
      </p:pic>
    </p:spTree>
    <p:extLst>
      <p:ext uri="{BB962C8B-B14F-4D97-AF65-F5344CB8AC3E}">
        <p14:creationId xmlns:p14="http://schemas.microsoft.com/office/powerpoint/2010/main" val="1857521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IDS">
      <a:dk1>
        <a:sysClr val="windowText" lastClr="000000"/>
      </a:dk1>
      <a:lt1>
        <a:sysClr val="window" lastClr="FFFFFF"/>
      </a:lt1>
      <a:dk2>
        <a:srgbClr val="800080"/>
      </a:dk2>
      <a:lt2>
        <a:srgbClr val="EEECE1"/>
      </a:lt2>
      <a:accent1>
        <a:srgbClr val="DA640C"/>
      </a:accent1>
      <a:accent2>
        <a:srgbClr val="DEC508"/>
      </a:accent2>
      <a:accent3>
        <a:srgbClr val="58AB2F"/>
      </a:accent3>
      <a:accent4>
        <a:srgbClr val="0070C0"/>
      </a:accent4>
      <a:accent5>
        <a:srgbClr val="4BACC6"/>
      </a:accent5>
      <a:accent6>
        <a:srgbClr val="F79646"/>
      </a:accent6>
      <a:hlink>
        <a:srgbClr val="800080"/>
      </a:hlink>
      <a:folHlink>
        <a:srgbClr val="DA640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48637</TotalTime>
  <Words>1763</Words>
  <Application>Microsoft Macintosh PowerPoint</Application>
  <PresentationFormat>On-screen Show (4:3)</PresentationFormat>
  <Paragraphs>271</Paragraphs>
  <Slides>45</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Calibri</vt:lpstr>
      <vt:lpstr>Mangal</vt:lpstr>
      <vt:lpstr>Arial</vt:lpstr>
      <vt:lpstr>Office Theme</vt:lpstr>
      <vt:lpstr>YAML - its usage in Kubernetes</vt:lpstr>
      <vt:lpstr>Agenda</vt:lpstr>
      <vt:lpstr>Agenda</vt:lpstr>
      <vt:lpstr>Definition of YAML</vt:lpstr>
      <vt:lpstr>Why YAML? </vt:lpstr>
      <vt:lpstr>COMPARISON BETWEEN XML, JSON and YAML</vt:lpstr>
      <vt:lpstr>XML vs JSON vs YAML</vt:lpstr>
      <vt:lpstr>PREVIEW OF YAML</vt:lpstr>
      <vt:lpstr>Key Value Pair, Array/Lists, Dictionary/Map</vt:lpstr>
      <vt:lpstr>Importance of SPACES in YAML </vt:lpstr>
      <vt:lpstr>Importance of SPACES in YAML  NEVER use tabs in a YAML file</vt:lpstr>
      <vt:lpstr>Complex YAML structures</vt:lpstr>
      <vt:lpstr>Complex YAML structures</vt:lpstr>
      <vt:lpstr>YAML BASICS in a slide</vt:lpstr>
      <vt:lpstr>YAML Basics in one slide</vt:lpstr>
      <vt:lpstr>YAML VALIDATOR  yaml to json conversion</vt:lpstr>
      <vt:lpstr>YAML Validator/Formatter</vt:lpstr>
      <vt:lpstr>YAML Conversion to JSON</vt:lpstr>
      <vt:lpstr>COMPARISON BETWEEN PROPERTIES FILE AND YAML</vt:lpstr>
      <vt:lpstr>Properties file vs YAML</vt:lpstr>
      <vt:lpstr>Yaml in ansible</vt:lpstr>
      <vt:lpstr>ANSIBLE PLAYBOOK</vt:lpstr>
      <vt:lpstr>ANSIBLE PLAYBOOK FORMAT</vt:lpstr>
      <vt:lpstr>YAML in python</vt:lpstr>
      <vt:lpstr>YAML in Python</vt:lpstr>
      <vt:lpstr>YAML in Python</vt:lpstr>
      <vt:lpstr>YAML in Python</vt:lpstr>
      <vt:lpstr>YAML in Python</vt:lpstr>
      <vt:lpstr>YAML in Python</vt:lpstr>
      <vt:lpstr>Yaml in kubernetes</vt:lpstr>
      <vt:lpstr>Usage in Kubernetes: POD creation</vt:lpstr>
      <vt:lpstr>Usage in Kubernetes: Service creation</vt:lpstr>
      <vt:lpstr>Usage in Kubernetes: Deployment creation</vt:lpstr>
      <vt:lpstr>Kubernetes deployment: Basic specification</vt:lpstr>
      <vt:lpstr>Kubernetes deployment: Advanced specification</vt:lpstr>
      <vt:lpstr>Kubernetes deployment: Advanced specification</vt:lpstr>
      <vt:lpstr>Kubernetes deployment: Advanced specification</vt:lpstr>
      <vt:lpstr>Kubernetes deployment: Advanced specification</vt:lpstr>
      <vt:lpstr>Kubernetes deployment: Advanced specification</vt:lpstr>
      <vt:lpstr>Kubernetes deployment: Advanced specification</vt:lpstr>
      <vt:lpstr>Developer First Framework</vt:lpstr>
      <vt:lpstr>Usage of YAML: Code Pattern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Raghavendra Deshpande</cp:lastModifiedBy>
  <cp:revision>282</cp:revision>
  <dcterms:created xsi:type="dcterms:W3CDTF">2006-08-16T00:00:00Z</dcterms:created>
  <dcterms:modified xsi:type="dcterms:W3CDTF">2018-04-25T14:33:42Z</dcterms:modified>
</cp:coreProperties>
</file>